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25"/>
  </p:handoutMasterIdLst>
  <p:sldIdLst>
    <p:sldId id="257" r:id="rId3"/>
    <p:sldId id="403" r:id="rId4"/>
    <p:sldId id="407" r:id="rId5"/>
    <p:sldId id="444" r:id="rId7"/>
    <p:sldId id="445" r:id="rId8"/>
    <p:sldId id="446" r:id="rId9"/>
    <p:sldId id="449" r:id="rId10"/>
    <p:sldId id="443" r:id="rId11"/>
    <p:sldId id="448" r:id="rId12"/>
    <p:sldId id="453" r:id="rId13"/>
    <p:sldId id="454" r:id="rId14"/>
    <p:sldId id="455" r:id="rId15"/>
    <p:sldId id="456" r:id="rId16"/>
    <p:sldId id="458" r:id="rId17"/>
    <p:sldId id="459" r:id="rId18"/>
    <p:sldId id="460" r:id="rId19"/>
    <p:sldId id="412" r:id="rId20"/>
    <p:sldId id="415" r:id="rId21"/>
    <p:sldId id="424" r:id="rId22"/>
    <p:sldId id="425" r:id="rId23"/>
    <p:sldId id="487" r:id="rId2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29E9"/>
    <a:srgbClr val="31854E"/>
    <a:srgbClr val="FF3300"/>
    <a:srgbClr val="FF8D41"/>
    <a:srgbClr val="B2B2B2"/>
    <a:srgbClr val="202020"/>
    <a:srgbClr val="323232"/>
    <a:srgbClr val="CC3300"/>
    <a:srgbClr val="CC00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35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true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true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true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false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true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true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false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true" noChangeAspect="true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true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true"/>
          <p:cNvCxnSpPr/>
          <p:nvPr userDrawn="true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true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true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1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55.png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3" Type="http://schemas.openxmlformats.org/officeDocument/2006/relationships/image" Target="../media/image56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2.png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2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32385" y="2035175"/>
            <a:ext cx="12123420" cy="1393190"/>
          </a:xfrm>
        </p:spPr>
        <p:txBody>
          <a:bodyPr>
            <a:noAutofit/>
          </a:bodyPr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3200">
                <a:effectLst/>
              </a:rPr>
              <a:t>Molecular Dynamics Simulations of the Polariton Transport</a:t>
            </a:r>
            <a:endParaRPr lang="en-US" altLang="en-US" sz="3200">
              <a:effectLst/>
            </a:endParaRPr>
          </a:p>
        </p:txBody>
      </p:sp>
      <p:pic>
        <p:nvPicPr>
          <p:cNvPr id="5" name="Picture 4" descr="NSC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0565765" y="19685"/>
            <a:ext cx="1590040" cy="1006475"/>
          </a:xfrm>
          <a:prstGeom prst="rect">
            <a:avLst/>
          </a:prstGeom>
        </p:spPr>
      </p:pic>
      <p:pic>
        <p:nvPicPr>
          <p:cNvPr id="6" name="Picture 5" descr="logo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05" y="-1905"/>
            <a:ext cx="1026160" cy="1110615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true"/>
          </p:cNvSpPr>
          <p:nvPr/>
        </p:nvSpPr>
        <p:spPr>
          <a:xfrm>
            <a:off x="723900" y="5991225"/>
            <a:ext cx="10515600" cy="63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sz="2400">
                <a:solidFill>
                  <a:schemeClr val="tx1"/>
                </a:solidFill>
              </a:rPr>
              <a:t>2022</a:t>
            </a: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true"/>
          </p:cNvSpPr>
          <p:nvPr/>
        </p:nvSpPr>
        <p:spPr>
          <a:xfrm>
            <a:off x="306705" y="4941570"/>
            <a:ext cx="8400415" cy="391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en-US">
                <a:solidFill>
                  <a:schemeClr val="tx1"/>
                </a:solidFill>
                <a:latin typeface="+mn-lt"/>
                <a:cs typeface="+mn-lt"/>
              </a:rPr>
              <a:t>Sokolovskii Ilia, University of Jyvaskyla, Chemistry Department</a:t>
            </a:r>
            <a:endParaRPr lang="en-US" altLang="en-US"/>
          </a:p>
          <a:p>
            <a:pPr algn="l">
              <a:lnSpc>
                <a:spcPct val="150000"/>
              </a:lnSpc>
            </a:pP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>
          <a:xfrm>
            <a:off x="11503660" y="6332220"/>
            <a:ext cx="601345" cy="450850"/>
          </a:xfrm>
        </p:spPr>
        <p:txBody>
          <a:bodyPr>
            <a:noAutofit/>
          </a:bodyPr>
          <a:p>
            <a:fld id="{49AE70B2-8BF9-45C0-BB95-33D1B9D3A854}" type="slidenum">
              <a:rPr lang="zh-CN" altLang="en-US" sz="2400" smtClean="0">
                <a:solidFill>
                  <a:srgbClr val="0070C0"/>
                </a:solidFill>
                <a:latin typeface="+mj-lt"/>
                <a:cs typeface="+mj-lt"/>
              </a:rPr>
            </a:fld>
            <a:endParaRPr lang="zh-CN" altLang="en-US" sz="2400" smtClean="0">
              <a:solidFill>
                <a:srgbClr val="0070C0"/>
              </a:solidFill>
              <a:latin typeface="+mj-lt"/>
              <a:cs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488170" y="1004570"/>
            <a:ext cx="2837815" cy="739140"/>
            <a:chOff x="13386" y="826"/>
            <a:chExt cx="4469" cy="116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 Box 15"/>
                <p:cNvSpPr txBox="true"/>
                <p:nvPr/>
              </p:nvSpPr>
              <p:spPr>
                <a:xfrm>
                  <a:off x="13386" y="826"/>
                  <a:ext cx="4469" cy="1164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:pPr algn="l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𝐻</m:t>
                        </m:r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shp m:val="match"/>
                            <m:ctrlPr>
                              <a:rPr lang="en-US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DejaVu Math TeX Gyre" panose="02000503000000000000" charset="0"/>
                                          <a:cs typeface="DejaVu Math TeX Gyre" panose="02000503000000000000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DejaVu Math TeX Gyre" panose="02000503000000000000" charset="0"/>
                                          <a:cs typeface="DejaVu Math TeX Gyre" panose="02000503000000000000" charset="0"/>
                                        </a:rPr>
                                        <m:t>𝐻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DejaVu Math TeX Gyre" panose="02000503000000000000" charset="0"/>
                                          <a:cs typeface="DejaVu Math TeX Gyre" panose="02000503000000000000" charset="0"/>
                                        </a:rPr>
                                        <m:t>mol</m:t>
                                      </m:r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DejaVu Math TeX Gyre" panose="02000503000000000000" charset="0"/>
                                          <a:cs typeface="DejaVu Math TeX Gyre" panose="02000503000000000000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DejaVu Math TeX Gyre" panose="02000503000000000000" charset="0"/>
                                          <a:cs typeface="DejaVu Math TeX Gyre" panose="02000503000000000000" charset="0"/>
                                        </a:rPr>
                                        <m:t>𝐻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DejaVu Math TeX Gyre" panose="02000503000000000000" charset="0"/>
                                          <a:cs typeface="DejaVu Math TeX Gyre" panose="02000503000000000000" charset="0"/>
                                        </a:rPr>
                                        <m:t>int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DejaVu Math TeX Gyre" panose="02000503000000000000" charset="0"/>
                                          <a:cs typeface="DejaVu Math TeX Gyre" panose="02000503000000000000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DejaVu Math TeX Gyre" panose="02000503000000000000" charset="0"/>
                                              <a:cs typeface="DejaVu Math TeX Gyre" panose="02000503000000000000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DejaVu Math TeX Gyre" panose="02000503000000000000" charset="0"/>
                                                  <a:cs typeface="DejaVu Math TeX Gyre" panose="02000503000000000000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DejaVu Math TeX Gyre" panose="02000503000000000000" charset="0"/>
                                                  <a:cs typeface="DejaVu Math TeX Gyre" panose="02000503000000000000" charset="0"/>
                                                </a:rPr>
                                                <m:t>𝐻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latin typeface="DejaVu Math TeX Gyre" panose="02000503000000000000" charset="0"/>
                                                  <a:cs typeface="DejaVu Math TeX Gyre" panose="02000503000000000000" charset="0"/>
                                                </a:rPr>
                                                <m:t>int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DejaVu Math TeX Gyre" panose="02000503000000000000" charset="0"/>
                                          <a:cs typeface="DejaVu Math TeX Gyre" panose="02000503000000000000" charset="0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DejaVu Math TeX Gyre" panose="02000503000000000000" charset="0"/>
                                          <a:cs typeface="DejaVu Math TeX Gyre" panose="02000503000000000000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DejaVu Math TeX Gyre" panose="02000503000000000000" charset="0"/>
                                          <a:cs typeface="DejaVu Math TeX Gyre" panose="02000503000000000000" charset="0"/>
                                        </a:rPr>
                                        <m:t>𝐻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DejaVu Math TeX Gyre" panose="02000503000000000000" charset="0"/>
                                          <a:cs typeface="DejaVu Math TeX Gyre" panose="02000503000000000000" charset="0"/>
                                        </a:rPr>
                                        <m:t>𝑐𝑎𝑣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i="1">
                    <a:latin typeface="DejaVu Math TeX Gyre" panose="02000503000000000000" charset="0"/>
                    <a:cs typeface="DejaVu Math TeX Gyre" panose="02000503000000000000" charset="0"/>
                  </a:endParaRPr>
                </a:p>
              </p:txBody>
            </p:sp>
          </mc:Choice>
          <mc:Fallback>
            <p:sp>
              <p:nvSpPr>
                <p:cNvPr id="16" name="Text Box 15"/>
                <p:cNvSpPr txBox="true">
                  <a:spLocks noRot="true" noChangeAspect="true" noMove="true" noResize="true" noEditPoints="true" noAdjustHandles="true" noChangeArrowheads="true" noChangeShapeType="true" noTextEdit="true"/>
                </p:cNvSpPr>
                <p:nvPr/>
              </p:nvSpPr>
              <p:spPr>
                <a:xfrm>
                  <a:off x="13386" y="826"/>
                  <a:ext cx="4469" cy="1164"/>
                </a:xfrm>
                <a:prstGeom prst="rect">
                  <a:avLst/>
                </a:prstGeom>
                <a:blipFill rotWithShape="true">
                  <a:blip r:embed="rId1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Oval 1"/>
            <p:cNvSpPr/>
            <p:nvPr/>
          </p:nvSpPr>
          <p:spPr>
            <a:xfrm>
              <a:off x="16312" y="1319"/>
              <a:ext cx="1056" cy="671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17" name="Title 1"/>
          <p:cNvSpPr>
            <a:spLocks noGrp="true"/>
          </p:cNvSpPr>
          <p:nvPr/>
        </p:nvSpPr>
        <p:spPr>
          <a:xfrm>
            <a:off x="574040" y="136525"/>
            <a:ext cx="11070590" cy="7518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>
                <a:solidFill>
                  <a:srgbClr val="002060"/>
                </a:solidFill>
                <a:effectLst/>
                <a:sym typeface="+mn-ea"/>
              </a:rPr>
              <a:t>Simulations of polariton transport</a:t>
            </a:r>
            <a:endParaRPr lang="en-US" altLang="en-US" sz="3200">
              <a:solidFill>
                <a:srgbClr val="002060"/>
              </a:solidFill>
              <a:effectLst/>
              <a:sym typeface="+mn-ea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5245" y="1004570"/>
            <a:ext cx="9645015" cy="1241425"/>
            <a:chOff x="352" y="3681"/>
            <a:chExt cx="15189" cy="195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 Box 26"/>
                <p:cNvSpPr txBox="true"/>
                <p:nvPr/>
              </p:nvSpPr>
              <p:spPr>
                <a:xfrm>
                  <a:off x="352" y="3681"/>
                  <a:ext cx="15189" cy="1229"/>
                </a:xfrm>
                <a:prstGeom prst="rect">
                  <a:avLst/>
                </a:prstGeom>
                <a:noFill/>
                <a:effectLst>
                  <a:outerShdw blurRad="50800" dist="50800" dir="5400000" sx="1000" sy="1000" algn="ctr" rotWithShape="0">
                    <a:srgbClr val="000000">
                      <a:alpha val="100000"/>
                    </a:srgbClr>
                  </a:outerShdw>
                </a:effectLst>
              </p:spPr>
              <p:txBody>
                <a:bodyPr wrap="square" rtlCol="0" anchor="t">
                  <a:spAutoFit/>
                </a:bodyPr>
                <a:p>
                  <a:pPr algn="l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𝐻</m:t>
                        </m:r>
                        <m:r>
                          <a:rPr lang="en-US" sz="16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en-US" sz="1600" i="1">
                                <a:solidFill>
                                  <a:schemeClr val="tx1">
                                    <a:alpha val="25000"/>
                                  </a:schemeClr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naryPr>
                          <m:sub>
                            <m:r>
                              <a:rPr lang="en-US" sz="1600" i="1">
                                <a:solidFill>
                                  <a:schemeClr val="tx1">
                                    <a:alpha val="25000"/>
                                  </a:schemeClr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1600" i="1">
                                <a:solidFill>
                                  <a:schemeClr val="tx1">
                                    <a:alpha val="25000"/>
                                  </a:schemeClr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𝑁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1600" i="1">
                                    <a:solidFill>
                                      <a:schemeClr val="tx1">
                                        <a:alpha val="25000"/>
                                      </a:schemeClr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solidFill>
                                      <a:schemeClr val="tx1">
                                        <a:alpha val="25000"/>
                                      </a:schemeClr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>
                                        <a:alpha val="25000"/>
                                      </a:schemeClr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𝑆</m:t>
                                </m:r>
                                <m:r>
                                  <a:rPr lang="en-US" sz="1600" i="1">
                                    <a:solidFill>
                                      <a:schemeClr val="tx1">
                                        <a:alpha val="25000"/>
                                      </a:schemeClr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solidFill>
                                      <a:schemeClr val="tx1">
                                        <a:alpha val="25000"/>
                                      </a:schemeClr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mol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chemeClr val="tx1">
                                        <a:alpha val="25000"/>
                                      </a:schemeClr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>
                                            <a:alpha val="25000"/>
                                          </a:schemeClr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>
                                            <a:alpha val="25000"/>
                                          </a:schemeClr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>
                                            <a:alpha val="25000"/>
                                          </a:schemeClr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US" sz="1600" i="1">
                            <a:solidFill>
                              <a:schemeClr val="tx1">
                                <a:alpha val="25000"/>
                              </a:schemeClr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en-US" sz="1600" i="1">
                                <a:solidFill>
                                  <a:schemeClr val="tx1">
                                    <a:alpha val="25000"/>
                                  </a:schemeClr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naryPr>
                          <m:sub>
                            <m:r>
                              <a:rPr lang="en-US" sz="1600" i="1">
                                <a:solidFill>
                                  <a:schemeClr val="tx1">
                                    <a:alpha val="25000"/>
                                  </a:schemeClr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600" i="1">
                                <a:solidFill>
                                  <a:schemeClr val="tx1">
                                    <a:alpha val="25000"/>
                                  </a:schemeClr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>
                                        <a:alpha val="25000"/>
                                      </a:schemeClr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>
                                        <a:alpha val="25000"/>
                                      </a:schemeClr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𝑉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>
                                            <a:alpha val="25000"/>
                                          </a:schemeClr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>
                                            <a:alpha val="25000"/>
                                          </a:schemeClr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>
                                            <a:alpha val="25000"/>
                                          </a:schemeClr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0</m:t>
                                    </m:r>
                                  </m:sub>
                                </m:sSub>
                              </m:sub>
                            </m:sSub>
                          </m:e>
                        </m:nary>
                        <m:d>
                          <m:dPr>
                            <m:ctrlPr>
                              <a:rPr lang="en-US" sz="1600" i="1">
                                <a:solidFill>
                                  <a:schemeClr val="tx1">
                                    <a:alpha val="25000"/>
                                  </a:schemeClr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>
                                        <a:alpha val="25000"/>
                                      </a:schemeClr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solidFill>
                                      <a:schemeClr val="tx1">
                                        <a:alpha val="25000"/>
                                      </a:schemeClr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en-US" sz="1600" b="1" i="1">
                                    <a:solidFill>
                                      <a:schemeClr val="tx1">
                                        <a:alpha val="25000"/>
                                      </a:schemeClr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r>
                          <a:rPr lang="en-US" sz="1600" i="1">
                            <a:solidFill>
                              <a:schemeClr val="tx1">
                                <a:alpha val="25000"/>
                              </a:schemeClr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𝑧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mode</m:t>
                                </m:r>
                              </m:sub>
                            </m:sSub>
                          </m:sup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ℏ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cav</m:t>
                                </m:r>
                              </m:sub>
                            </m:sSub>
                          </m:e>
                        </m:nary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  <m:r>
                          <a:rPr lang="en-US" sz="1600" i="1">
                            <a:solidFill>
                              <a:schemeClr val="tx1">
                                <a:alpha val="25000"/>
                              </a:schemeClr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sz="1600" i="1">
                                <a:solidFill>
                                  <a:schemeClr val="tx1">
                                    <a:alpha val="25000"/>
                                  </a:schemeClr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naryPr>
                          <m:sub>
                            <m:r>
                              <a:rPr lang="en-US" sz="1600" i="1">
                                <a:solidFill>
                                  <a:schemeClr val="tx1">
                                    <a:alpha val="25000"/>
                                  </a:schemeClr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𝑗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limLoc m:val="undOvr"/>
                                <m:supHide m:val="on"/>
                                <m:ctrlPr>
                                  <a:rPr lang="en-US" sz="1600" i="1">
                                    <a:solidFill>
                                      <a:schemeClr val="tx1">
                                        <a:alpha val="25000"/>
                                      </a:schemeClr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>
                                            <a:alpha val="25000"/>
                                          </a:schemeClr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>
                                            <a:alpha val="25000"/>
                                          </a:schemeClr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>
                                            <a:alpha val="25000"/>
                                          </a:schemeClr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𝑧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b="1" i="1">
                                        <a:solidFill>
                                          <a:schemeClr val="tx1">
                                            <a:alpha val="25000"/>
                                          </a:schemeClr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tx1">
                                            <a:alpha val="25000"/>
                                          </a:schemeClr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>
                                            <a:alpha val="25000"/>
                                          </a:schemeClr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600" i="1">
                                        <a:solidFill>
                                          <a:schemeClr val="tx1">
                                            <a:alpha val="25000"/>
                                          </a:schemeClr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chemeClr val="tx1">
                                                <a:alpha val="25000"/>
                                              </a:schemeClr>
                                            </a:solidFill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1" i="1">
                                            <a:solidFill>
                                              <a:schemeClr val="tx1">
                                                <a:alpha val="25000"/>
                                              </a:schemeClr>
                                            </a:solidFill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schemeClr val="tx1">
                                                <a:alpha val="25000"/>
                                              </a:schemeClr>
                                            </a:solidFill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sz="1600" b="1" i="1">
                                        <a:solidFill>
                                          <a:schemeClr val="tx1">
                                            <a:alpha val="25000"/>
                                          </a:schemeClr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>
                                            <a:alpha val="25000"/>
                                          </a:schemeClr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sz="1600" b="1">
                                        <a:solidFill>
                                          <a:schemeClr val="tx1">
                                            <a:alpha val="25000"/>
                                          </a:schemeClr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𝐜𝐚𝐯</m:t>
                                    </m:r>
                                  </m:sub>
                                </m:sSub>
                                <m:rad>
                                  <m:radPr>
                                    <m:degHide m:val="on"/>
                                    <m:ctrlPr>
                                      <a:rPr lang="en-US" sz="1600" i="1">
                                        <a:solidFill>
                                          <a:schemeClr val="tx1">
                                            <a:alpha val="25000"/>
                                          </a:schemeClr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sz="1600" i="1">
                                            <a:solidFill>
                                              <a:schemeClr val="tx1">
                                                <a:alpha val="25000"/>
                                              </a:schemeClr>
                                            </a:solidFill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i="1">
                                            <a:solidFill>
                                              <a:schemeClr val="tx1">
                                                <a:alpha val="25000"/>
                                              </a:schemeClr>
                                            </a:solidFill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</a:rPr>
                                          <m:t>ℏ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chemeClr val="tx1">
                                                    <a:alpha val="25000"/>
                                                  </a:schemeClr>
                                                </a:solidFill>
                                                <a:latin typeface="DejaVu Math TeX Gyre" panose="02000503000000000000" charset="0"/>
                                                <a:cs typeface="DejaVu Math TeX Gyre" panose="02000503000000000000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solidFill>
                                                  <a:schemeClr val="tx1">
                                                    <a:alpha val="25000"/>
                                                  </a:schemeClr>
                                                </a:solidFill>
                                                <a:latin typeface="DejaVu Math TeX Gyre" panose="02000503000000000000" charset="0"/>
                                                <a:cs typeface="DejaVu Math TeX Gyre" panose="02000503000000000000" charset="0"/>
                                              </a:rPr>
                                              <m:t>𝜔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600">
                                                <a:solidFill>
                                                  <a:schemeClr val="tx1">
                                                    <a:alpha val="25000"/>
                                                  </a:schemeClr>
                                                </a:solidFill>
                                                <a:latin typeface="DejaVu Math TeX Gyre" panose="02000503000000000000" charset="0"/>
                                                <a:cs typeface="DejaVu Math TeX Gyre" panose="02000503000000000000" charset="0"/>
                                              </a:rPr>
                                              <m:t>cav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1600" i="1">
                                                <a:solidFill>
                                                  <a:schemeClr val="tx1">
                                                    <a:alpha val="25000"/>
                                                  </a:schemeClr>
                                                </a:solidFill>
                                                <a:latin typeface="DejaVu Math TeX Gyre" panose="02000503000000000000" charset="0"/>
                                                <a:cs typeface="DejaVu Math TeX Gyre" panose="02000503000000000000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solidFill>
                                                      <a:schemeClr val="tx1">
                                                        <a:alpha val="25000"/>
                                                      </a:schemeClr>
                                                    </a:solidFill>
                                                    <a:latin typeface="DejaVu Math TeX Gyre" panose="02000503000000000000" charset="0"/>
                                                    <a:cs typeface="DejaVu Math TeX Gyre" panose="02000503000000000000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i="1">
                                                    <a:solidFill>
                                                      <a:schemeClr val="tx1">
                                                        <a:alpha val="25000"/>
                                                      </a:schemeClr>
                                                    </a:solidFill>
                                                    <a:latin typeface="DejaVu Math TeX Gyre" panose="02000503000000000000" charset="0"/>
                                                    <a:cs typeface="DejaVu Math TeX Gyre" panose="02000503000000000000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i="1">
                                                    <a:solidFill>
                                                      <a:schemeClr val="tx1">
                                                        <a:alpha val="25000"/>
                                                      </a:schemeClr>
                                                    </a:solidFill>
                                                    <a:latin typeface="DejaVu Math TeX Gyre" panose="02000503000000000000" charset="0"/>
                                                    <a:cs typeface="DejaVu Math TeX Gyre" panose="02000503000000000000" charset="0"/>
                                                  </a:rPr>
                                                  <m:t>𝑧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US" sz="1600" i="1">
                                            <a:solidFill>
                                              <a:schemeClr val="tx1">
                                                <a:alpha val="25000"/>
                                              </a:schemeClr>
                                            </a:solidFill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</a:rPr>
                                          <m:t>2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chemeClr val="tx1">
                                                    <a:alpha val="25000"/>
                                                  </a:schemeClr>
                                                </a:solidFill>
                                                <a:latin typeface="DejaVu Math TeX Gyre" panose="02000503000000000000" charset="0"/>
                                                <a:cs typeface="DejaVu Math TeX Gyre" panose="02000503000000000000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solidFill>
                                                  <a:schemeClr val="tx1">
                                                    <a:alpha val="25000"/>
                                                  </a:schemeClr>
                                                </a:solidFill>
                                                <a:latin typeface="DejaVu Math TeX Gyre" panose="02000503000000000000" charset="0"/>
                                                <a:cs typeface="DejaVu Math TeX Gyre" panose="02000503000000000000" charset="0"/>
                                              </a:rPr>
                                              <m:t>𝜀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solidFill>
                                                  <a:schemeClr val="tx1">
                                                    <a:alpha val="25000"/>
                                                  </a:schemeClr>
                                                </a:solidFill>
                                                <a:latin typeface="DejaVu Math TeX Gyre" panose="02000503000000000000" charset="0"/>
                                                <a:cs typeface="DejaVu Math TeX Gyre" panose="02000503000000000000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chemeClr val="tx1">
                                                    <a:alpha val="25000"/>
                                                  </a:schemeClr>
                                                </a:solidFill>
                                                <a:latin typeface="DejaVu Math TeX Gyre" panose="02000503000000000000" charset="0"/>
                                                <a:cs typeface="DejaVu Math TeX Gyre" panose="02000503000000000000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solidFill>
                                                  <a:schemeClr val="tx1">
                                                    <a:alpha val="25000"/>
                                                  </a:schemeClr>
                                                </a:solidFill>
                                                <a:latin typeface="DejaVu Math TeX Gyre" panose="02000503000000000000" charset="0"/>
                                                <a:cs typeface="DejaVu Math TeX Gyre" panose="02000503000000000000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600">
                                                <a:solidFill>
                                                  <a:schemeClr val="tx1">
                                                    <a:alpha val="25000"/>
                                                  </a:schemeClr>
                                                </a:solidFill>
                                                <a:latin typeface="DejaVu Math TeX Gyre" panose="02000503000000000000" charset="0"/>
                                                <a:cs typeface="DejaVu Math TeX Gyre" panose="02000503000000000000" charset="0"/>
                                              </a:rPr>
                                              <m:t>cav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rad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chemeClr val="tx1">
                                            <a:alpha val="25000"/>
                                          </a:schemeClr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chemeClr val="tx1">
                                            <a:alpha val="25000"/>
                                          </a:schemeClr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>
                                            <a:alpha val="25000"/>
                                          </a:schemeClr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chemeClr val="tx1">
                                                <a:alpha val="25000"/>
                                              </a:schemeClr>
                                            </a:solidFill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>
                                                <a:alpha val="25000"/>
                                              </a:schemeClr>
                                            </a:solidFill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schemeClr val="tx1">
                                                <a:alpha val="25000"/>
                                              </a:schemeClr>
                                            </a:solidFill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chemeClr val="tx1">
                                                <a:alpha val="25000"/>
                                              </a:schemeClr>
                                            </a:solidFill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>
                                                <a:alpha val="25000"/>
                                              </a:schemeClr>
                                            </a:solidFill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schemeClr val="tx1">
                                                <a:alpha val="25000"/>
                                              </a:schemeClr>
                                            </a:solidFill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sz="1600" i="1">
                    <a:solidFill>
                      <a:schemeClr val="tx1">
                        <a:alpha val="25000"/>
                      </a:schemeClr>
                    </a:solidFill>
                    <a:latin typeface="DejaVu Math TeX Gyre" panose="02000503000000000000" charset="0"/>
                    <a:cs typeface="DejaVu Math TeX Gyre" panose="02000503000000000000" charset="0"/>
                  </a:endParaRPr>
                </a:p>
              </p:txBody>
            </p:sp>
          </mc:Choice>
          <mc:Fallback>
            <p:sp>
              <p:nvSpPr>
                <p:cNvPr id="27" name="Text Box 26"/>
                <p:cNvSpPr txBox="true">
                  <a:spLocks noRot="true" noChangeAspect="true" noMove="true" noResize="true" noEditPoints="true" noAdjustHandles="true" noChangeArrowheads="true" noChangeShapeType="true" noTextEdit="true"/>
                </p:cNvSpPr>
                <p:nvPr/>
              </p:nvSpPr>
              <p:spPr>
                <a:xfrm>
                  <a:off x="352" y="3681"/>
                  <a:ext cx="15189" cy="1229"/>
                </a:xfrm>
                <a:prstGeom prst="rect">
                  <a:avLst/>
                </a:prstGeom>
                <a:blipFill rotWithShape="true">
                  <a:blip r:embed="rId2"/>
                </a:blipFill>
                <a:effectLst>
                  <a:outerShdw blurRad="50800" dist="50800" dir="5400000" sx="1000" sy="1000" algn="ctr" rotWithShape="0">
                    <a:srgbClr val="000000">
                      <a:alpha val="100000"/>
                    </a:srgbClr>
                  </a:outerShdw>
                </a:effectLst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Left Brace 27"/>
            <p:cNvSpPr/>
            <p:nvPr/>
          </p:nvSpPr>
          <p:spPr>
            <a:xfrm rot="16200000">
              <a:off x="2264" y="4023"/>
              <a:ext cx="138" cy="1959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9" name="Left Brace 28"/>
            <p:cNvSpPr/>
            <p:nvPr/>
          </p:nvSpPr>
          <p:spPr>
            <a:xfrm rot="16200000">
              <a:off x="7253" y="3806"/>
              <a:ext cx="120" cy="2415"/>
            </a:xfrm>
            <a:prstGeom prst="leftBrac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0" name="Left Brace 29"/>
            <p:cNvSpPr/>
            <p:nvPr/>
          </p:nvSpPr>
          <p:spPr>
            <a:xfrm rot="16200000">
              <a:off x="11782" y="2052"/>
              <a:ext cx="186" cy="5949"/>
            </a:xfrm>
            <a:prstGeom prst="leftBrac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1" name="Subtitle 9"/>
            <p:cNvSpPr>
              <a:spLocks noGrp="true"/>
            </p:cNvSpPr>
            <p:nvPr/>
          </p:nvSpPr>
          <p:spPr>
            <a:xfrm>
              <a:off x="1155" y="5019"/>
              <a:ext cx="2244" cy="61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+mj-lt"/>
                  <a:ea typeface="+mj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en-US" sz="1400">
                  <a:solidFill>
                    <a:schemeClr val="tx1">
                      <a:alpha val="25000"/>
                    </a:schemeClr>
                  </a:solidFill>
                </a:rPr>
                <a:t>molecular part</a:t>
              </a:r>
              <a:endParaRPr lang="en-US" altLang="en-US">
                <a:solidFill>
                  <a:schemeClr val="tx1">
                    <a:alpha val="2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lang="en-US" altLang="en-US">
                <a:solidFill>
                  <a:schemeClr val="tx1">
                    <a:alpha val="25000"/>
                  </a:schemeClr>
                </a:solidFill>
              </a:endParaRPr>
            </a:p>
          </p:txBody>
        </p:sp>
        <p:sp>
          <p:nvSpPr>
            <p:cNvPr id="42" name="Subtitle 9"/>
            <p:cNvSpPr>
              <a:spLocks noGrp="true"/>
            </p:cNvSpPr>
            <p:nvPr/>
          </p:nvSpPr>
          <p:spPr>
            <a:xfrm>
              <a:off x="6106" y="5016"/>
              <a:ext cx="2415" cy="61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+mj-lt"/>
                  <a:ea typeface="+mj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en-US" sz="1400">
                  <a:solidFill>
                    <a:schemeClr val="tx1"/>
                  </a:solidFill>
                </a:rPr>
                <a:t>cavity part</a:t>
              </a:r>
              <a:endParaRPr lang="en-US" altLang="en-US"/>
            </a:p>
          </p:txBody>
        </p:sp>
        <p:sp>
          <p:nvSpPr>
            <p:cNvPr id="43" name="Subtitle 9"/>
            <p:cNvSpPr>
              <a:spLocks noGrp="true"/>
            </p:cNvSpPr>
            <p:nvPr/>
          </p:nvSpPr>
          <p:spPr>
            <a:xfrm>
              <a:off x="8900" y="5018"/>
              <a:ext cx="5950" cy="61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 fontScale="9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+mj-lt"/>
                  <a:ea typeface="+mj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en-US" sz="1400">
                  <a:solidFill>
                    <a:schemeClr val="tx1">
                      <a:alpha val="25000"/>
                    </a:schemeClr>
                  </a:solidFill>
                </a:rPr>
                <a:t>light-matter interactions</a:t>
              </a:r>
              <a:endParaRPr lang="en-US" altLang="en-US" sz="1400">
                <a:solidFill>
                  <a:schemeClr val="tx1">
                    <a:alpha val="25000"/>
                  </a:schemeClr>
                </a:solidFill>
              </a:endParaRPr>
            </a:p>
          </p:txBody>
        </p:sp>
        <p:sp>
          <p:nvSpPr>
            <p:cNvPr id="44" name="Left Brace 43"/>
            <p:cNvSpPr/>
            <p:nvPr/>
          </p:nvSpPr>
          <p:spPr>
            <a:xfrm rot="16200000">
              <a:off x="4581" y="3982"/>
              <a:ext cx="187" cy="2090"/>
            </a:xfrm>
            <a:prstGeom prst="leftBrac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Subtitle 9"/>
            <p:cNvSpPr>
              <a:spLocks noGrp="true"/>
            </p:cNvSpPr>
            <p:nvPr/>
          </p:nvSpPr>
          <p:spPr>
            <a:xfrm>
              <a:off x="3629" y="5017"/>
              <a:ext cx="2091" cy="619"/>
            </a:xfrm>
            <a:prstGeom prst="rect">
              <a:avLst/>
            </a:prstGeom>
          </p:spPr>
          <p:txBody>
            <a:bodyPr vert="horz" lIns="91440" tIns="45720" rIns="91440" bIns="45720" rtlCol="0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+mj-lt"/>
                  <a:ea typeface="+mj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en-US" sz="1300">
                  <a:solidFill>
                    <a:schemeClr val="tx1">
                      <a:alpha val="25000"/>
                    </a:schemeClr>
                  </a:solidFill>
                </a:rPr>
                <a:t>ground state</a:t>
              </a:r>
              <a:endParaRPr lang="en-US" altLang="en-US" sz="1300">
                <a:solidFill>
                  <a:schemeClr val="tx1">
                    <a:alpha val="25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Subtitle 2"/>
              <p:cNvSpPr>
                <a:spLocks noGrp="true"/>
              </p:cNvSpPr>
              <p:nvPr/>
            </p:nvSpPr>
            <p:spPr>
              <a:xfrm>
                <a:off x="424815" y="5389880"/>
                <a:ext cx="5179695" cy="1227455"/>
              </a:xfrm>
              <a:prstGeom prst="rect">
                <a:avLst/>
              </a:prstGeom>
            </p:spPr>
            <p:txBody>
              <a:bodyPr vert="horz" lIns="91440" tIns="45720" rIns="91440" bIns="45720" rtlCol="0"/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+mj-lt"/>
                    <a:ea typeface="+mj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  <a:spcBef>
                    <a:spcPts val="50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>
                            <a:solidFill>
                              <a:schemeClr val="tx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  <a:sym typeface="+mn-ea"/>
                          </a:rPr>
                          <m:t>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  <a:sym typeface="+mn-ea"/>
                          </a:rPr>
                          <m:t>c</m:t>
                        </m:r>
                      </m:sub>
                    </m:sSub>
                    <m:d>
                      <m:dPr>
                        <m:ctrlPr>
                          <a:rPr lang="en-US" altLang="en-US" sz="2000" i="1">
                            <a:solidFill>
                              <a:schemeClr val="tx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  <a:sym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000" i="1">
                                <a:solidFill>
                                  <a:schemeClr val="tx1"/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solidFill>
                                  <a:schemeClr val="tx1"/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  <a:sym typeface="+mn-ea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en-US" sz="2000">
                                <a:solidFill>
                                  <a:schemeClr val="tx1"/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  <a:sym typeface="+mn-ea"/>
                              </a:rPr>
                              <m:t>z</m:t>
                            </m:r>
                          </m:sub>
                        </m:sSub>
                      </m:e>
                    </m:d>
                    <m:r>
                      <a:rPr lang="en-US" altLang="en-US" sz="20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rPr>
                      <m:t>=</m:t>
                    </m:r>
                    <m:f>
                      <m:fPr>
                        <m:ctrlPr>
                          <a:rPr lang="en-US" altLang="en-US" sz="2000" i="1">
                            <a:solidFill>
                              <a:schemeClr val="tx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  <a:sym typeface="+mn-ea"/>
                          </a:rPr>
                          <m:t>𝑐</m:t>
                        </m:r>
                      </m:num>
                      <m:den>
                        <m:sSub>
                          <m:sSubPr>
                            <m:ctrlPr>
                              <a:rPr lang="en-US" altLang="en-US" sz="2000" i="1">
                                <a:solidFill>
                                  <a:schemeClr val="tx1"/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solidFill>
                                  <a:schemeClr val="tx1"/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  <a:sym typeface="+mn-ea"/>
                              </a:rPr>
                              <m:t> </m:t>
                            </m:r>
                            <m:r>
                              <a:rPr lang="en-US" altLang="en-US" sz="2000" i="1">
                                <a:solidFill>
                                  <a:schemeClr val="tx1"/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  <a:sym typeface="+mn-ea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en-US" sz="2000" i="1">
                                <a:solidFill>
                                  <a:schemeClr val="tx1"/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  <a:sym typeface="+mn-ea"/>
                              </a:rPr>
                              <m:t>𝑟</m:t>
                            </m:r>
                          </m:sub>
                        </m:sSub>
                      </m:den>
                    </m:f>
                    <m:rad>
                      <m:radPr>
                        <m:degHide m:val="on"/>
                        <m:ctrlPr>
                          <a:rPr lang="en-US" altLang="en-US" sz="2000" i="1">
                            <a:solidFill>
                              <a:schemeClr val="tx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  <a:sym typeface="+mn-ea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en-US" sz="2000" i="1">
                                <a:solidFill>
                                  <a:schemeClr val="tx1"/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  <a:sym typeface="+mn-ea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en-US" sz="2000" i="1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  <a:sym typeface="+mn-ea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en-US" sz="2000" i="1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  <a:sym typeface="+mn-ea"/>
                                      </a:rPr>
                                      <m:t>𝜋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  <a:sym typeface="+mn-ea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  <a:sym typeface="+mn-ea"/>
                                          </a:rPr>
                                          <m:t> </m:t>
                                        </m:r>
                                        <m:r>
                                          <a:rPr lang="en-US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  <a:sym typeface="+mn-ea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en-US" sz="2000">
                                            <a:solidFill>
                                              <a:schemeClr val="tx1"/>
                                            </a:solidFill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  <a:sym typeface="+mn-ea"/>
                                          </a:rPr>
                                          <m:t>x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en-US" sz="2000" i="1">
                                <a:solidFill>
                                  <a:schemeClr val="tx1"/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  <a:sym typeface="+mn-ea"/>
                          </a:rPr>
                          <m:t>+</m:t>
                        </m:r>
                        <m:sSup>
                          <m:sSupPr>
                            <m:ctrlPr>
                              <a:rPr lang="en-US" altLang="en-US" sz="2000" i="1">
                                <a:solidFill>
                                  <a:schemeClr val="tx1"/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  <a:sym typeface="+mn-ea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en-US" sz="2000" i="1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  <a:sym typeface="+mn-ea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en-US" sz="2000" i="1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  <a:sym typeface="+mn-ea"/>
                                      </a:rPr>
                                      <m:t>2</m:t>
                                    </m:r>
                                    <m:r>
                                      <a:rPr lang="en-US" altLang="en-US" sz="2000" i="1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  <a:sym typeface="+mn-ea"/>
                                      </a:rPr>
                                      <m:t>𝜋</m:t>
                                    </m:r>
                                    <m:r>
                                      <a:rPr lang="en-US" altLang="en-US" sz="2000" i="1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  <a:sym typeface="+mn-ea"/>
                                      </a:rPr>
                                      <m:t>𝑛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  <a:sym typeface="+mn-ea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  <a:sym typeface="+mn-ea"/>
                                          </a:rPr>
                                          <m:t> </m:t>
                                        </m:r>
                                        <m:r>
                                          <a:rPr lang="en-US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  <a:sym typeface="+mn-ea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  <a:sym typeface="+mn-ea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en-US" sz="2000" i="1">
                                <a:solidFill>
                                  <a:schemeClr val="tx1"/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altLang="en-US" sz="2000">
                    <a:solidFill>
                      <a:schemeClr val="tx1"/>
                    </a:solidFill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</a:rPr>
                      <m:t>𝑛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</a:rPr>
                      <m:t>∈</m:t>
                    </m:r>
                  </m:oMath>
                </a14:m>
                <a:r>
                  <a:rPr lang="en-US" altLang="en-US" sz="2000" i="1">
                    <a:solidFill>
                      <a:schemeClr val="tx1"/>
                    </a:solidFill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 </a:t>
                </a:r>
                <a:r>
                  <a:rPr lang="en-US" altLang="en-US" sz="2000" i="1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ℤ</a:t>
                </a:r>
                <a:endParaRPr lang="en-US" altLang="en-US" sz="2000" i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</p:txBody>
          </p:sp>
        </mc:Choice>
        <mc:Fallback>
          <p:sp>
            <p:nvSpPr>
              <p:cNvPr id="46" name="Subtitle 2"/>
              <p:cNvSpPr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424815" y="5389880"/>
                <a:ext cx="5179695" cy="1227455"/>
              </a:xfrm>
              <a:prstGeom prst="rect">
                <a:avLst/>
              </a:prstGeom>
              <a:blipFill rotWithShape="true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" name="Picture 10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25" y="2628265"/>
            <a:ext cx="2969260" cy="3041015"/>
          </a:xfrm>
          <a:prstGeom prst="rect">
            <a:avLst/>
          </a:prstGeom>
        </p:spPr>
      </p:pic>
      <p:sp>
        <p:nvSpPr>
          <p:cNvPr id="48" name="Subtitle 2"/>
          <p:cNvSpPr>
            <a:spLocks noGrp="true"/>
          </p:cNvSpPr>
          <p:nvPr/>
        </p:nvSpPr>
        <p:spPr>
          <a:xfrm>
            <a:off x="7188200" y="2348865"/>
            <a:ext cx="4916805" cy="38176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en-US" u="sng">
                <a:solidFill>
                  <a:schemeClr val="tx1"/>
                </a:solidFill>
                <a:cs typeface="+mj-lt"/>
                <a:sym typeface="+mn-ea"/>
              </a:rPr>
              <a:t>Main parameters</a:t>
            </a:r>
            <a:r>
              <a:rPr lang="en-US" altLang="en-US">
                <a:solidFill>
                  <a:schemeClr val="tx1"/>
                </a:solidFill>
                <a:cs typeface="+mj-lt"/>
                <a:sym typeface="+mn-ea"/>
              </a:rPr>
              <a:t>:</a:t>
            </a:r>
            <a:endParaRPr lang="en-US" altLang="en-US">
              <a:solidFill>
                <a:schemeClr val="tx1"/>
              </a:solidFill>
              <a:cs typeface="+mj-lt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en-US">
                <a:solidFill>
                  <a:schemeClr val="tx1"/>
                </a:solidFill>
                <a:cs typeface="+mj-lt"/>
                <a:sym typeface="+mn-ea"/>
              </a:rPr>
              <a:t>L</a:t>
            </a:r>
            <a:r>
              <a:rPr lang="en-US" altLang="en-US" baseline="-25000">
                <a:solidFill>
                  <a:schemeClr val="tx1"/>
                </a:solidFill>
                <a:cs typeface="+mj-lt"/>
                <a:sym typeface="+mn-ea"/>
              </a:rPr>
              <a:t>z</a:t>
            </a:r>
            <a:r>
              <a:rPr lang="en-US" altLang="en-US">
                <a:solidFill>
                  <a:schemeClr val="tx1"/>
                </a:solidFill>
                <a:cs typeface="+mj-lt"/>
                <a:sym typeface="+mn-ea"/>
              </a:rPr>
              <a:t> = 50 μm - cavity length</a:t>
            </a:r>
            <a:endParaRPr lang="en-US" altLang="en-US">
              <a:solidFill>
                <a:schemeClr val="tx1"/>
              </a:solidFill>
              <a:cs typeface="+mj-lt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en-US" i="1">
                <a:solidFill>
                  <a:schemeClr val="tx1"/>
                </a:solidFill>
                <a:cs typeface="+mj-lt"/>
                <a:sym typeface="+mn-ea"/>
              </a:rPr>
              <a:t>N</a:t>
            </a:r>
            <a:r>
              <a:rPr lang="en-US" altLang="en-US">
                <a:solidFill>
                  <a:schemeClr val="tx1"/>
                </a:solidFill>
                <a:cs typeface="+mj-lt"/>
                <a:sym typeface="+mn-ea"/>
              </a:rPr>
              <a:t> </a:t>
            </a:r>
            <a:r>
              <a:rPr lang="en-US" altLang="en-US" baseline="-25000">
                <a:solidFill>
                  <a:schemeClr val="tx1"/>
                </a:solidFill>
                <a:cs typeface="+mj-lt"/>
                <a:sym typeface="+mn-ea"/>
              </a:rPr>
              <a:t>mol</a:t>
            </a:r>
            <a:r>
              <a:rPr lang="en-US" altLang="en-US">
                <a:solidFill>
                  <a:schemeClr val="tx1"/>
                </a:solidFill>
                <a:cs typeface="+mj-lt"/>
                <a:sym typeface="+mn-ea"/>
              </a:rPr>
              <a:t>= 1024 - number of molecules</a:t>
            </a:r>
            <a:endParaRPr lang="en-US" altLang="en-US">
              <a:solidFill>
                <a:schemeClr val="tx1"/>
              </a:solidFill>
              <a:cs typeface="+mj-lt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en-US" i="1">
                <a:solidFill>
                  <a:schemeClr val="tx1"/>
                </a:solidFill>
                <a:cs typeface="+mj-lt"/>
                <a:sym typeface="+mn-ea"/>
              </a:rPr>
              <a:t>n</a:t>
            </a:r>
            <a:r>
              <a:rPr lang="en-US" altLang="en-US" baseline="-25000">
                <a:solidFill>
                  <a:schemeClr val="tx1"/>
                </a:solidFill>
                <a:cs typeface="+mj-lt"/>
                <a:sym typeface="+mn-ea"/>
              </a:rPr>
              <a:t>modes</a:t>
            </a:r>
            <a:r>
              <a:rPr lang="en-US" altLang="en-US">
                <a:solidFill>
                  <a:schemeClr val="tx1"/>
                </a:solidFill>
                <a:cs typeface="+mj-lt"/>
                <a:sym typeface="+mn-ea"/>
              </a:rPr>
              <a:t> = 160 (0⩽</a:t>
            </a:r>
            <a:r>
              <a:rPr lang="en-US" altLang="en-US" i="1">
                <a:solidFill>
                  <a:schemeClr val="tx1"/>
                </a:solidFill>
                <a:cs typeface="+mj-lt"/>
                <a:sym typeface="+mn-ea"/>
              </a:rPr>
              <a:t>n</a:t>
            </a:r>
            <a:r>
              <a:rPr lang="en-US" altLang="en-US">
                <a:solidFill>
                  <a:schemeClr val="tx1"/>
                </a:solidFill>
                <a:cs typeface="+mj-lt"/>
                <a:sym typeface="+mn-ea"/>
              </a:rPr>
              <a:t>⩽159) - number of modes</a:t>
            </a:r>
            <a:endParaRPr lang="en-US" altLang="en-US">
              <a:solidFill>
                <a:schemeClr val="tx1"/>
              </a:solidFill>
              <a:cs typeface="+mj-lt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en-US" i="1">
                <a:solidFill>
                  <a:schemeClr val="tx1"/>
                </a:solidFill>
                <a:cs typeface="+mj-lt"/>
                <a:sym typeface="+mn-ea"/>
              </a:rPr>
              <a:t>E</a:t>
            </a:r>
            <a:r>
              <a:rPr lang="en-US" altLang="en-US" baseline="-25000">
                <a:solidFill>
                  <a:schemeClr val="tx1"/>
                </a:solidFill>
                <a:cs typeface="+mj-lt"/>
                <a:sym typeface="+mn-ea"/>
              </a:rPr>
              <a:t>c</a:t>
            </a:r>
            <a:r>
              <a:rPr lang="en-US" altLang="en-US" baseline="30000">
                <a:solidFill>
                  <a:schemeClr val="tx1"/>
                </a:solidFill>
                <a:cs typeface="+mj-lt"/>
                <a:sym typeface="+mn-ea"/>
              </a:rPr>
              <a:t>max</a:t>
            </a:r>
            <a:r>
              <a:rPr lang="en-US" altLang="en-US">
                <a:solidFill>
                  <a:schemeClr val="tx1"/>
                </a:solidFill>
                <a:cs typeface="+mj-lt"/>
                <a:sym typeface="+mn-ea"/>
              </a:rPr>
              <a:t> ~ 5.5 eV - cavity energy cut-off</a:t>
            </a:r>
            <a:endParaRPr lang="en-US" altLang="en-US">
              <a:solidFill>
                <a:schemeClr val="tx1"/>
              </a:solidFill>
              <a:cs typeface="+mj-lt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en-US" i="1">
                <a:solidFill>
                  <a:schemeClr val="tx1"/>
                </a:solidFill>
                <a:cs typeface="+mj-lt"/>
                <a:sym typeface="+mn-ea"/>
              </a:rPr>
              <a:t>h</a:t>
            </a:r>
            <a:r>
              <a:rPr lang="en-US" i="1">
                <a:solidFill>
                  <a:schemeClr val="tx1"/>
                </a:solidFill>
                <a:sym typeface="+mn-ea"/>
              </a:rPr>
              <a:t>ν</a:t>
            </a:r>
            <a:r>
              <a:rPr lang="en-US" altLang="en-US" i="1">
                <a:solidFill>
                  <a:schemeClr val="tx1"/>
                </a:solidFill>
                <a:sym typeface="+mn-ea"/>
              </a:rPr>
              <a:t> = </a:t>
            </a:r>
            <a:r>
              <a:rPr lang="en-US" altLang="en-US">
                <a:solidFill>
                  <a:schemeClr val="tx1"/>
                </a:solidFill>
                <a:sym typeface="+mn-ea"/>
              </a:rPr>
              <a:t>4.18 eV - excitation energy of Rhodamine</a:t>
            </a:r>
            <a:endParaRPr lang="en-US" altLang="en-US">
              <a:solidFill>
                <a:schemeClr val="tx1"/>
              </a:solidFill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en-US">
                <a:solidFill>
                  <a:schemeClr val="tx1"/>
                </a:solidFill>
                <a:sym typeface="+mn-ea"/>
              </a:rPr>
              <a:t>Δ = 370 meV - cavity detuning</a:t>
            </a:r>
            <a:endParaRPr lang="en-US" altLang="en-US">
              <a:solidFill>
                <a:schemeClr val="tx1"/>
              </a:solidFill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en-US">
                <a:solidFill>
                  <a:schemeClr val="tx1"/>
                </a:solidFill>
                <a:sym typeface="+mn-ea"/>
              </a:rPr>
              <a:t>ℏΩ</a:t>
            </a:r>
            <a:r>
              <a:rPr lang="en-US" altLang="en-US" baseline="-25000">
                <a:solidFill>
                  <a:schemeClr val="tx1"/>
                </a:solidFill>
                <a:sym typeface="+mn-ea"/>
              </a:rPr>
              <a:t>R</a:t>
            </a:r>
            <a:r>
              <a:rPr lang="en-US" altLang="en-US">
                <a:solidFill>
                  <a:schemeClr val="tx1"/>
                </a:solidFill>
                <a:sym typeface="+mn-ea"/>
              </a:rPr>
              <a:t> = 325 meV - Rabi splitting</a:t>
            </a:r>
            <a:endParaRPr lang="en-US" altLang="en-US">
              <a:solidFill>
                <a:schemeClr val="tx1"/>
              </a:solidFill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en-US" i="1">
                <a:solidFill>
                  <a:schemeClr val="tx1"/>
                </a:solidFill>
                <a:cs typeface="+mj-lt"/>
                <a:sym typeface="+mn-ea"/>
              </a:rPr>
              <a:t>γ</a:t>
            </a:r>
            <a:r>
              <a:rPr lang="en-US" altLang="en-US" baseline="-25000">
                <a:solidFill>
                  <a:schemeClr val="tx1"/>
                </a:solidFill>
                <a:cs typeface="+mj-lt"/>
                <a:sym typeface="+mn-ea"/>
              </a:rPr>
              <a:t>cav </a:t>
            </a:r>
            <a:r>
              <a:rPr lang="en-US" altLang="en-US">
                <a:solidFill>
                  <a:schemeClr val="tx1"/>
                </a:solidFill>
                <a:cs typeface="+mj-lt"/>
                <a:sym typeface="+mn-ea"/>
              </a:rPr>
              <a:t>= 66.7 ps</a:t>
            </a:r>
            <a:r>
              <a:rPr lang="en-US" altLang="en-US" baseline="30000">
                <a:solidFill>
                  <a:schemeClr val="tx1"/>
                </a:solidFill>
                <a:cs typeface="+mj-lt"/>
                <a:sym typeface="+mn-ea"/>
              </a:rPr>
              <a:t>-1 </a:t>
            </a:r>
            <a:r>
              <a:rPr lang="en-US" altLang="en-US">
                <a:solidFill>
                  <a:schemeClr val="tx1"/>
                </a:solidFill>
                <a:cs typeface="+mj-lt"/>
                <a:sym typeface="+mn-ea"/>
              </a:rPr>
              <a:t>- cavity decay rate</a:t>
            </a:r>
            <a:endParaRPr lang="en-US" altLang="en-US">
              <a:solidFill>
                <a:schemeClr val="tx1"/>
              </a:solidFill>
              <a:cs typeface="+mj-lt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en-US" sz="2000">
              <a:solidFill>
                <a:schemeClr val="tx1"/>
              </a:solidFill>
              <a:cs typeface="+mj-lt"/>
              <a:sym typeface="+mn-ea"/>
            </a:endParaRPr>
          </a:p>
        </p:txBody>
      </p:sp>
      <p:pic>
        <p:nvPicPr>
          <p:cNvPr id="8" name="Picture 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40" y="2935605"/>
            <a:ext cx="3594735" cy="24536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Subtitle 2"/>
              <p:cNvSpPr>
                <a:spLocks noGrp="true"/>
              </p:cNvSpPr>
              <p:nvPr/>
            </p:nvSpPr>
            <p:spPr>
              <a:xfrm>
                <a:off x="6451600" y="5940425"/>
                <a:ext cx="5452745" cy="929640"/>
              </a:xfrm>
              <a:prstGeom prst="rect">
                <a:avLst/>
              </a:prstGeom>
            </p:spPr>
            <p:txBody>
              <a:bodyPr vert="horz" lIns="91440" tIns="45720" rIns="91440" bIns="45720" rtlCol="0"/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+mj-lt"/>
                    <a:ea typeface="+mj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  <a:spcBef>
                    <a:spcPts val="50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600" i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en-US" sz="1600" i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m:t>𝜌</m:t>
                          </m:r>
                        </m:e>
                        <m:sub>
                          <m:r>
                            <a:rPr lang="en-US" altLang="en-US" sz="1600" i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altLang="en-US" sz="1600" i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</m:ctrlPr>
                        </m:dPr>
                        <m:e>
                          <m:r>
                            <a:rPr lang="en-US" altLang="en-US" sz="1600" i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m:t>𝑡</m:t>
                          </m:r>
                          <m:r>
                            <a:rPr lang="en-US" altLang="en-US" sz="1600" i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m:t>+</m:t>
                          </m:r>
                          <m:r>
                            <a:rPr lang="en-US" altLang="en-US" sz="160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m:t>𝛥</m:t>
                          </m:r>
                          <m:r>
                            <a:rPr lang="en-US" altLang="en-US" sz="1600" i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m:t>𝑡</m:t>
                          </m:r>
                        </m:e>
                      </m:d>
                      <m:r>
                        <a:rPr lang="en-US" altLang="en-US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m:t>=</m:t>
                      </m:r>
                      <m:sSub>
                        <m:sSubPr>
                          <m:ctrlPr>
                            <a:rPr lang="en-US" altLang="en-US" sz="1600" i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en-US" sz="1600" i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m:t>𝜌</m:t>
                          </m:r>
                        </m:e>
                        <m:sub>
                          <m:r>
                            <a:rPr lang="en-US" altLang="en-US" sz="1600" i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altLang="en-US" sz="1600" i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</m:ctrlPr>
                        </m:dPr>
                        <m:e>
                          <m:r>
                            <a:rPr lang="en-US" altLang="en-US" sz="1600" i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m:t>𝑡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altLang="en-US" sz="1600">
                          <a:solidFill>
                            <a:schemeClr val="tx1"/>
                          </a:solidFill>
                          <a:latin typeface="DejaVu Math TeX Gyre" panose="02000503000000000000" charset="0"/>
                          <a:cs typeface="DejaVu Math TeX Gyre" panose="02000503000000000000" charset="0"/>
                          <a:sym typeface="+mn-ea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en-US" sz="1600" i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</m:ctrlPr>
                        </m:dPr>
                        <m:e>
                          <m:r>
                            <a:rPr lang="en-US" altLang="en-US" sz="1600" i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en-US" sz="1600" i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en-US" sz="1600" i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cs typeface="DejaVu Math TeX Gyre" panose="02000503000000000000" charset="0"/>
                                  <a:sym typeface="+mn-ea"/>
                                </a:rPr>
                                <m:t>𝛾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en-US" sz="1600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cs typeface="DejaVu Math TeX Gyre" panose="02000503000000000000" charset="0"/>
                                  <a:sym typeface="+mn-ea"/>
                                </a:rPr>
                                <m:t>cav</m:t>
                              </m:r>
                            </m:sub>
                          </m:sSub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altLang="en-US" sz="1600" i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naryPr>
                            <m:sub>
                              <m:r>
                                <a:rPr lang="en-US" altLang="en-US" sz="1600" i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cs typeface="DejaVu Math TeX Gyre" panose="02000503000000000000" charset="0"/>
                                  <a:sym typeface="+mn-ea"/>
                                </a:rPr>
                                <m:t>𝑛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en-US" sz="1600" i="1">
                                      <a:solidFill>
                                        <a:schemeClr val="tx1"/>
                                      </a:solidFill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  <a:sym typeface="+mn-ea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en-US" sz="1600" i="1">
                                          <a:solidFill>
                                            <a:schemeClr val="tx1"/>
                                          </a:solidFill>
                                          <a:latin typeface="DejaVu Math TeX Gyre" panose="02000503000000000000" charset="0"/>
                                          <a:cs typeface="DejaVu Math TeX Gyre" panose="02000503000000000000" charset="0"/>
                                          <a:sym typeface="+mn-ea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DejaVu Math TeX Gyre" panose="02000503000000000000" charset="0"/>
                                              <a:cs typeface="DejaVu Math TeX Gyre" panose="02000503000000000000" charset="0"/>
                                              <a:sym typeface="+mn-ea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DejaVu Math TeX Gyre" panose="02000503000000000000" charset="0"/>
                                              <a:cs typeface="DejaVu Math TeX Gyre" panose="02000503000000000000" charset="0"/>
                                              <a:sym typeface="+mn-ea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DejaVu Math TeX Gyre" panose="02000503000000000000" charset="0"/>
                                              <a:cs typeface="DejaVu Math TeX Gyre" panose="02000503000000000000" charset="0"/>
                                              <a:sym typeface="+mn-ea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a:rPr lang="en-US" alt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DejaVu Math TeX Gyre" panose="02000503000000000000" charset="0"/>
                                              <a:cs typeface="DejaVu Math TeX Gyre" panose="02000503000000000000" charset="0"/>
                                              <a:sym typeface="+mn-ea"/>
                                            </a:rPr>
                                            <m:t>𝑚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alt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DejaVu Math TeX Gyre" panose="02000503000000000000" charset="0"/>
                                              <a:cs typeface="DejaVu Math TeX Gyre" panose="02000503000000000000" charset="0"/>
                                              <a:sym typeface="+mn-ea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DejaVu Math TeX Gyre" panose="02000503000000000000" charset="0"/>
                                              <a:cs typeface="DejaVu Math TeX Gyre" panose="02000503000000000000" charset="0"/>
                                              <a:sym typeface="+mn-ea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en-US" sz="1600" i="1">
                                      <a:solidFill>
                                        <a:schemeClr val="tx1"/>
                                      </a:solidFill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  <a:sym typeface="+mn-ea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en-US" sz="1600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cs typeface="DejaVu Math TeX Gyre" panose="02000503000000000000" charset="0"/>
                                  <a:sym typeface="+mn-ea"/>
                                </a:rPr>
                                <m:t>𝛥</m:t>
                              </m:r>
                              <m:r>
                                <a:rPr lang="en-US" altLang="en-US" sz="1600" i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cs typeface="DejaVu Math TeX Gyre" panose="02000503000000000000" charset="0"/>
                                  <a:sym typeface="+mn-ea"/>
                                </a:rPr>
                                <m:t>𝑡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altLang="en-US" sz="1600" i="1">
                  <a:solidFill>
                    <a:schemeClr val="tx1"/>
                  </a:solidFill>
                  <a:latin typeface="DejaVu Math TeX Gyre" panose="02000503000000000000" charset="0"/>
                  <a:cs typeface="DejaVu Math TeX Gyre" panose="02000503000000000000" charset="0"/>
                  <a:sym typeface="+mn-ea"/>
                </a:endParaRPr>
              </a:p>
            </p:txBody>
          </p:sp>
        </mc:Choice>
        <mc:Fallback>
          <p:sp>
            <p:nvSpPr>
              <p:cNvPr id="9" name="Subtitle 2"/>
              <p:cNvSpPr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6451600" y="5940425"/>
                <a:ext cx="5452745" cy="929640"/>
              </a:xfrm>
              <a:prstGeom prst="rect">
                <a:avLst/>
              </a:prstGeom>
              <a:blipFill rotWithShape="true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>
          <a:xfrm>
            <a:off x="11503660" y="6332220"/>
            <a:ext cx="601345" cy="450850"/>
          </a:xfrm>
        </p:spPr>
        <p:txBody>
          <a:bodyPr>
            <a:noAutofit/>
          </a:bodyPr>
          <a:p>
            <a:fld id="{49AE70B2-8BF9-45C0-BB95-33D1B9D3A854}" type="slidenum">
              <a:rPr lang="zh-CN" altLang="en-US" sz="2400" smtClean="0">
                <a:solidFill>
                  <a:srgbClr val="0070C0"/>
                </a:solidFill>
                <a:latin typeface="+mj-lt"/>
                <a:cs typeface="+mj-lt"/>
              </a:rPr>
            </a:fld>
            <a:endParaRPr lang="zh-CN" altLang="en-US" sz="2400" smtClean="0">
              <a:solidFill>
                <a:srgbClr val="0070C0"/>
              </a:solidFill>
              <a:latin typeface="+mj-lt"/>
              <a:cs typeface="+mj-lt"/>
            </a:endParaRPr>
          </a:p>
        </p:txBody>
      </p:sp>
      <p:sp>
        <p:nvSpPr>
          <p:cNvPr id="17" name="Title 1"/>
          <p:cNvSpPr>
            <a:spLocks noGrp="true"/>
          </p:cNvSpPr>
          <p:nvPr/>
        </p:nvSpPr>
        <p:spPr>
          <a:xfrm>
            <a:off x="574040" y="136525"/>
            <a:ext cx="11070590" cy="7518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>
                <a:solidFill>
                  <a:srgbClr val="002060"/>
                </a:solidFill>
                <a:effectLst/>
                <a:sym typeface="+mn-ea"/>
              </a:rPr>
              <a:t>Simulations of polariton transport</a:t>
            </a:r>
            <a:endParaRPr lang="en-US" altLang="en-US" sz="3200">
              <a:solidFill>
                <a:srgbClr val="002060"/>
              </a:solidFill>
              <a:effectLst/>
              <a:sym typeface="+mn-ea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84455" y="1004570"/>
            <a:ext cx="9589135" cy="1241425"/>
            <a:chOff x="352" y="3681"/>
            <a:chExt cx="15101" cy="195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 Box 2"/>
                <p:cNvSpPr txBox="true"/>
                <p:nvPr/>
              </p:nvSpPr>
              <p:spPr>
                <a:xfrm>
                  <a:off x="352" y="3681"/>
                  <a:ext cx="15101" cy="1229"/>
                </a:xfrm>
                <a:prstGeom prst="rect">
                  <a:avLst/>
                </a:prstGeom>
                <a:noFill/>
                <a:effectLst>
                  <a:outerShdw blurRad="50800" dist="50800" dir="5400000" sx="1000" sy="1000" algn="ctr" rotWithShape="0">
                    <a:srgbClr val="000000">
                      <a:alpha val="100000"/>
                    </a:srgbClr>
                  </a:outerShdw>
                </a:effectLst>
              </p:spPr>
              <p:txBody>
                <a:bodyPr wrap="square" rtlCol="0" anchor="t">
                  <a:spAutoFit/>
                </a:bodyPr>
                <a:p>
                  <a:pPr algn="l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𝐻</m:t>
                        </m:r>
                        <m:r>
                          <a:rPr lang="en-US" sz="16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en-US" sz="1600" i="1">
                                <a:solidFill>
                                  <a:schemeClr val="tx1">
                                    <a:alpha val="25000"/>
                                  </a:schemeClr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naryPr>
                          <m:sub>
                            <m:r>
                              <a:rPr lang="en-US" sz="1600" i="1">
                                <a:solidFill>
                                  <a:schemeClr val="tx1">
                                    <a:alpha val="25000"/>
                                  </a:schemeClr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1600" i="1">
                                <a:solidFill>
                                  <a:schemeClr val="tx1">
                                    <a:alpha val="25000"/>
                                  </a:schemeClr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𝑁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1600" i="1">
                                    <a:solidFill>
                                      <a:schemeClr val="tx1">
                                        <a:alpha val="25000"/>
                                      </a:schemeClr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solidFill>
                                      <a:schemeClr val="tx1">
                                        <a:alpha val="25000"/>
                                      </a:schemeClr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>
                                        <a:alpha val="25000"/>
                                      </a:schemeClr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𝑆</m:t>
                                </m:r>
                                <m:r>
                                  <a:rPr lang="en-US" sz="1600" i="1">
                                    <a:solidFill>
                                      <a:schemeClr val="tx1">
                                        <a:alpha val="25000"/>
                                      </a:schemeClr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solidFill>
                                      <a:schemeClr val="tx1">
                                        <a:alpha val="25000"/>
                                      </a:schemeClr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mol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chemeClr val="tx1">
                                        <a:alpha val="25000"/>
                                      </a:schemeClr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>
                                            <a:alpha val="25000"/>
                                          </a:schemeClr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>
                                            <a:alpha val="25000"/>
                                          </a:schemeClr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>
                                            <a:alpha val="25000"/>
                                          </a:schemeClr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US" sz="1600" i="1">
                            <a:solidFill>
                              <a:schemeClr val="tx1">
                                <a:alpha val="25000"/>
                              </a:schemeClr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en-US" sz="1600" i="1">
                                <a:solidFill>
                                  <a:schemeClr val="tx1">
                                    <a:alpha val="25000"/>
                                  </a:schemeClr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naryPr>
                          <m:sub>
                            <m:r>
                              <a:rPr lang="en-US" sz="1600" i="1">
                                <a:solidFill>
                                  <a:schemeClr val="tx1">
                                    <a:alpha val="25000"/>
                                  </a:schemeClr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600" i="1">
                                <a:solidFill>
                                  <a:schemeClr val="tx1">
                                    <a:alpha val="25000"/>
                                  </a:schemeClr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>
                                        <a:alpha val="25000"/>
                                      </a:schemeClr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>
                                        <a:alpha val="25000"/>
                                      </a:schemeClr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𝑉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>
                                            <a:alpha val="25000"/>
                                          </a:schemeClr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>
                                            <a:alpha val="25000"/>
                                          </a:schemeClr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>
                                            <a:alpha val="25000"/>
                                          </a:schemeClr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0</m:t>
                                    </m:r>
                                  </m:sub>
                                </m:sSub>
                              </m:sub>
                            </m:sSub>
                          </m:e>
                        </m:nary>
                        <m:d>
                          <m:dPr>
                            <m:ctrlPr>
                              <a:rPr lang="en-US" sz="1600" i="1">
                                <a:solidFill>
                                  <a:schemeClr val="tx1">
                                    <a:alpha val="25000"/>
                                  </a:schemeClr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>
                                        <a:alpha val="25000"/>
                                      </a:schemeClr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solidFill>
                                      <a:schemeClr val="tx1">
                                        <a:alpha val="25000"/>
                                      </a:schemeClr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en-US" sz="1600" b="1" i="1">
                                    <a:solidFill>
                                      <a:schemeClr val="tx1">
                                        <a:alpha val="25000"/>
                                      </a:schemeClr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r>
                          <a:rPr lang="en-US" sz="1600" i="1">
                            <a:solidFill>
                              <a:schemeClr val="tx1">
                                <a:alpha val="25000"/>
                              </a:schemeClr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en-US" sz="1600" i="1">
                                <a:solidFill>
                                  <a:schemeClr val="tx1">
                                    <a:alpha val="25000"/>
                                  </a:schemeClr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>
                                        <a:alpha val="25000"/>
                                      </a:schemeClr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>
                                        <a:alpha val="25000"/>
                                      </a:schemeClr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>
                                        <a:alpha val="25000"/>
                                      </a:schemeClr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𝑧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>
                                        <a:alpha val="25000"/>
                                      </a:schemeClr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>
                                        <a:alpha val="25000"/>
                                      </a:schemeClr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solidFill>
                                      <a:schemeClr val="tx1">
                                        <a:alpha val="25000"/>
                                      </a:schemeClr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mode</m:t>
                                </m:r>
                              </m:sub>
                            </m:sSub>
                          </m:sup>
                          <m:e>
                            <m:r>
                              <a:rPr lang="en-US" sz="1600" i="1">
                                <a:solidFill>
                                  <a:schemeClr val="tx1">
                                    <a:alpha val="25000"/>
                                  </a:schemeClr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ℏ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>
                                        <a:alpha val="25000"/>
                                      </a:schemeClr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>
                                        <a:alpha val="25000"/>
                                      </a:schemeClr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solidFill>
                                      <a:schemeClr val="tx1">
                                        <a:alpha val="25000"/>
                                      </a:schemeClr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cav</m:t>
                                </m:r>
                              </m:sub>
                            </m:sSub>
                          </m:e>
                        </m:nary>
                        <m:d>
                          <m:dPr>
                            <m:ctrlPr>
                              <a:rPr lang="en-US" sz="1600" i="1">
                                <a:solidFill>
                                  <a:schemeClr val="tx1">
                                    <a:alpha val="25000"/>
                                  </a:schemeClr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>
                                        <a:alpha val="25000"/>
                                      </a:schemeClr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>
                                        <a:alpha val="25000"/>
                                      </a:schemeClr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>
                                        <a:alpha val="25000"/>
                                      </a:schemeClr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  <m:r>
                          <a:rPr lang="en-US" sz="1600" i="1">
                            <a:solidFill>
                              <a:schemeClr val="tx1">
                                <a:alpha val="25000"/>
                              </a:schemeClr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naryPr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𝑗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limLoc m:val="undOvr"/>
                                <m:supHide m:val="on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𝑧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b="1" i="1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1" i="1">
                                            <a:solidFill>
                                              <a:schemeClr val="tx1"/>
                                            </a:solidFill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sz="1600" b="1" i="1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sz="1600" b="1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𝐜𝐚𝐯</m:t>
                                    </m:r>
                                  </m:sub>
                                </m:sSub>
                                <m:rad>
                                  <m:radPr>
                                    <m:degHide m:val="on"/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</a:rPr>
                                          <m:t>ℏ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DejaVu Math TeX Gyre" panose="02000503000000000000" charset="0"/>
                                                <a:cs typeface="DejaVu Math TeX Gyre" panose="02000503000000000000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DejaVu Math TeX Gyre" panose="02000503000000000000" charset="0"/>
                                                <a:cs typeface="DejaVu Math TeX Gyre" panose="02000503000000000000" charset="0"/>
                                              </a:rPr>
                                              <m:t>𝜔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600">
                                                <a:solidFill>
                                                  <a:schemeClr val="tx1"/>
                                                </a:solidFill>
                                                <a:latin typeface="DejaVu Math TeX Gyre" panose="02000503000000000000" charset="0"/>
                                                <a:cs typeface="DejaVu Math TeX Gyre" panose="02000503000000000000" charset="0"/>
                                              </a:rPr>
                                              <m:t>cav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DejaVu Math TeX Gyre" panose="02000503000000000000" charset="0"/>
                                                <a:cs typeface="DejaVu Math TeX Gyre" panose="02000503000000000000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DejaVu Math TeX Gyre" panose="02000503000000000000" charset="0"/>
                                                    <a:cs typeface="DejaVu Math TeX Gyre" panose="02000503000000000000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DejaVu Math TeX Gyre" panose="02000503000000000000" charset="0"/>
                                                    <a:cs typeface="DejaVu Math TeX Gyre" panose="02000503000000000000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DejaVu Math TeX Gyre" panose="02000503000000000000" charset="0"/>
                                                    <a:cs typeface="DejaVu Math TeX Gyre" panose="02000503000000000000" charset="0"/>
                                                  </a:rPr>
                                                  <m:t>𝑧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</a:rPr>
                                          <m:t>2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DejaVu Math TeX Gyre" panose="02000503000000000000" charset="0"/>
                                                <a:cs typeface="DejaVu Math TeX Gyre" panose="02000503000000000000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DejaVu Math TeX Gyre" panose="02000503000000000000" charset="0"/>
                                                <a:cs typeface="DejaVu Math TeX Gyre" panose="02000503000000000000" charset="0"/>
                                              </a:rPr>
                                              <m:t>𝜀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DejaVu Math TeX Gyre" panose="02000503000000000000" charset="0"/>
                                                <a:cs typeface="DejaVu Math TeX Gyre" panose="02000503000000000000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DejaVu Math TeX Gyre" panose="02000503000000000000" charset="0"/>
                                                <a:cs typeface="DejaVu Math TeX Gyre" panose="02000503000000000000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DejaVu Math TeX Gyre" panose="02000503000000000000" charset="0"/>
                                                <a:cs typeface="DejaVu Math TeX Gyre" panose="02000503000000000000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600">
                                                <a:solidFill>
                                                  <a:schemeClr val="tx1"/>
                                                </a:solidFill>
                                                <a:latin typeface="DejaVu Math TeX Gyre" panose="02000503000000000000" charset="0"/>
                                                <a:cs typeface="DejaVu Math TeX Gyre" panose="02000503000000000000" charset="0"/>
                                              </a:rPr>
                                              <m:t>cav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rad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sz="1600" i="1">
                    <a:solidFill>
                      <a:schemeClr val="tx1"/>
                    </a:solidFill>
                    <a:latin typeface="DejaVu Math TeX Gyre" panose="02000503000000000000" charset="0"/>
                    <a:cs typeface="DejaVu Math TeX Gyre" panose="02000503000000000000" charset="0"/>
                  </a:endParaRPr>
                </a:p>
              </p:txBody>
            </p:sp>
          </mc:Choice>
          <mc:Fallback>
            <p:sp>
              <p:nvSpPr>
                <p:cNvPr id="3" name="Text Box 2"/>
                <p:cNvSpPr txBox="true">
                  <a:spLocks noRot="true" noChangeAspect="true" noMove="true" noResize="true" noEditPoints="true" noAdjustHandles="true" noChangeArrowheads="true" noChangeShapeType="true" noTextEdit="true"/>
                </p:cNvSpPr>
                <p:nvPr/>
              </p:nvSpPr>
              <p:spPr>
                <a:xfrm>
                  <a:off x="352" y="3681"/>
                  <a:ext cx="15101" cy="1229"/>
                </a:xfrm>
                <a:prstGeom prst="rect">
                  <a:avLst/>
                </a:prstGeom>
                <a:blipFill rotWithShape="true">
                  <a:blip r:embed="rId1"/>
                </a:blipFill>
                <a:effectLst>
                  <a:outerShdw blurRad="50800" dist="50800" dir="5400000" sx="1000" sy="1000" algn="ctr" rotWithShape="0">
                    <a:srgbClr val="000000">
                      <a:alpha val="100000"/>
                    </a:srgbClr>
                  </a:outerShdw>
                </a:effectLst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Left Brace 32"/>
            <p:cNvSpPr/>
            <p:nvPr/>
          </p:nvSpPr>
          <p:spPr>
            <a:xfrm rot="16200000">
              <a:off x="2264" y="4023"/>
              <a:ext cx="138" cy="1959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4" name="Left Brace 33"/>
            <p:cNvSpPr/>
            <p:nvPr/>
          </p:nvSpPr>
          <p:spPr>
            <a:xfrm rot="16200000">
              <a:off x="7253" y="3806"/>
              <a:ext cx="120" cy="2415"/>
            </a:xfrm>
            <a:prstGeom prst="leftBrac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5" name="Left Brace 34"/>
            <p:cNvSpPr/>
            <p:nvPr/>
          </p:nvSpPr>
          <p:spPr>
            <a:xfrm rot="16200000">
              <a:off x="11782" y="2052"/>
              <a:ext cx="186" cy="5949"/>
            </a:xfrm>
            <a:prstGeom prst="leftBrac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6" name="Subtitle 9"/>
            <p:cNvSpPr>
              <a:spLocks noGrp="true"/>
            </p:cNvSpPr>
            <p:nvPr/>
          </p:nvSpPr>
          <p:spPr>
            <a:xfrm>
              <a:off x="1155" y="5019"/>
              <a:ext cx="2244" cy="61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+mj-lt"/>
                  <a:ea typeface="+mj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en-US" sz="1400">
                  <a:solidFill>
                    <a:schemeClr val="tx1">
                      <a:alpha val="25000"/>
                    </a:schemeClr>
                  </a:solidFill>
                </a:rPr>
                <a:t>molecular part</a:t>
              </a:r>
              <a:endParaRPr lang="en-US" altLang="en-US">
                <a:solidFill>
                  <a:schemeClr val="tx1">
                    <a:alpha val="2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lang="en-US" altLang="en-US">
                <a:solidFill>
                  <a:schemeClr val="tx1">
                    <a:alpha val="25000"/>
                  </a:schemeClr>
                </a:solidFill>
              </a:endParaRPr>
            </a:p>
          </p:txBody>
        </p:sp>
        <p:sp>
          <p:nvSpPr>
            <p:cNvPr id="37" name="Subtitle 9"/>
            <p:cNvSpPr>
              <a:spLocks noGrp="true"/>
            </p:cNvSpPr>
            <p:nvPr/>
          </p:nvSpPr>
          <p:spPr>
            <a:xfrm>
              <a:off x="6106" y="5016"/>
              <a:ext cx="2415" cy="61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+mj-lt"/>
                  <a:ea typeface="+mj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en-US" sz="1400">
                  <a:solidFill>
                    <a:schemeClr val="tx1">
                      <a:alpha val="25000"/>
                    </a:schemeClr>
                  </a:solidFill>
                </a:rPr>
                <a:t>cavity part</a:t>
              </a:r>
              <a:endParaRPr lang="en-US" altLang="en-US" sz="1400">
                <a:solidFill>
                  <a:schemeClr val="tx1">
                    <a:alpha val="25000"/>
                  </a:schemeClr>
                </a:solidFill>
              </a:endParaRPr>
            </a:p>
          </p:txBody>
        </p:sp>
        <p:sp>
          <p:nvSpPr>
            <p:cNvPr id="38" name="Subtitle 9"/>
            <p:cNvSpPr>
              <a:spLocks noGrp="true"/>
            </p:cNvSpPr>
            <p:nvPr/>
          </p:nvSpPr>
          <p:spPr>
            <a:xfrm>
              <a:off x="8900" y="5018"/>
              <a:ext cx="5950" cy="61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 fontScale="9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+mj-lt"/>
                  <a:ea typeface="+mj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en-US" sz="1400">
                  <a:solidFill>
                    <a:schemeClr val="tx1"/>
                  </a:solidFill>
                </a:rPr>
                <a:t>light-matter interactions</a:t>
              </a:r>
              <a:endParaRPr lang="en-US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39" name="Left Brace 38"/>
            <p:cNvSpPr/>
            <p:nvPr/>
          </p:nvSpPr>
          <p:spPr>
            <a:xfrm rot="16200000">
              <a:off x="4581" y="3982"/>
              <a:ext cx="187" cy="2090"/>
            </a:xfrm>
            <a:prstGeom prst="leftBrac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Subtitle 9"/>
            <p:cNvSpPr>
              <a:spLocks noGrp="true"/>
            </p:cNvSpPr>
            <p:nvPr/>
          </p:nvSpPr>
          <p:spPr>
            <a:xfrm>
              <a:off x="3629" y="5017"/>
              <a:ext cx="2091" cy="619"/>
            </a:xfrm>
            <a:prstGeom prst="rect">
              <a:avLst/>
            </a:prstGeom>
          </p:spPr>
          <p:txBody>
            <a:bodyPr vert="horz" lIns="91440" tIns="45720" rIns="91440" bIns="45720" rtlCol="0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+mj-lt"/>
                  <a:ea typeface="+mj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en-US" sz="1300">
                  <a:solidFill>
                    <a:schemeClr val="tx1">
                      <a:alpha val="25000"/>
                    </a:schemeClr>
                  </a:solidFill>
                </a:rPr>
                <a:t>ground state</a:t>
              </a:r>
              <a:endParaRPr lang="en-US" altLang="en-US" sz="1300">
                <a:solidFill>
                  <a:schemeClr val="tx1">
                    <a:alpha val="25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Box 3"/>
              <p:cNvSpPr txBox="true"/>
              <p:nvPr/>
            </p:nvSpPr>
            <p:spPr>
              <a:xfrm>
                <a:off x="9472930" y="1004570"/>
                <a:ext cx="2837815" cy="7391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𝐻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shp m:val="match"/>
                          <m:ctrlP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𝐻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mol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𝐻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int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DejaVu Math TeX Gyre" panose="02000503000000000000" charset="0"/>
                                                <a:cs typeface="DejaVu Math TeX Gyre" panose="02000503000000000000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latin typeface="DejaVu Math TeX Gyre" panose="02000503000000000000" charset="0"/>
                                                <a:cs typeface="DejaVu Math TeX Gyre" panose="02000503000000000000" charset="0"/>
                                              </a:rPr>
                                              <m:t>𝐻</m:t>
                                            </m:r>
                                          </m:e>
                                          <m:sup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DejaVu Math TeX Gyre" panose="02000503000000000000" charset="0"/>
                                                <a:cs typeface="DejaVu Math TeX Gyre" panose="02000503000000000000" charset="0"/>
                                              </a:rPr>
                                              <m:t>int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†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𝐻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𝑐𝑎𝑣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4" name="Text Box 3"/>
              <p:cNvSpPr txBox="true"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9472930" y="1004570"/>
                <a:ext cx="2837815" cy="739140"/>
              </a:xfrm>
              <a:prstGeom prst="rect">
                <a:avLst/>
              </a:prstGeom>
              <a:blipFill rotWithShape="true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11315700" y="968375"/>
            <a:ext cx="670560" cy="42608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0349865" y="1351915"/>
            <a:ext cx="670560" cy="42608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>
          <a:xfrm>
            <a:off x="11503660" y="6332220"/>
            <a:ext cx="601345" cy="450850"/>
          </a:xfrm>
        </p:spPr>
        <p:txBody>
          <a:bodyPr>
            <a:noAutofit/>
          </a:bodyPr>
          <a:p>
            <a:fld id="{49AE70B2-8BF9-45C0-BB95-33D1B9D3A854}" type="slidenum">
              <a:rPr lang="zh-CN" altLang="en-US" sz="2400" smtClean="0">
                <a:solidFill>
                  <a:srgbClr val="0070C0"/>
                </a:solidFill>
                <a:latin typeface="+mj-lt"/>
                <a:cs typeface="+mj-lt"/>
              </a:rPr>
            </a:fld>
            <a:endParaRPr lang="zh-CN" altLang="en-US" sz="2400" smtClean="0">
              <a:solidFill>
                <a:srgbClr val="0070C0"/>
              </a:solidFill>
              <a:latin typeface="+mj-lt"/>
              <a:cs typeface="+mj-lt"/>
            </a:endParaRPr>
          </a:p>
        </p:txBody>
      </p:sp>
      <p:sp>
        <p:nvSpPr>
          <p:cNvPr id="17" name="Title 1"/>
          <p:cNvSpPr>
            <a:spLocks noGrp="true"/>
          </p:cNvSpPr>
          <p:nvPr/>
        </p:nvSpPr>
        <p:spPr>
          <a:xfrm>
            <a:off x="574040" y="136525"/>
            <a:ext cx="11070590" cy="7518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>
                <a:solidFill>
                  <a:srgbClr val="002060"/>
                </a:solidFill>
                <a:effectLst/>
                <a:sym typeface="+mn-ea"/>
              </a:rPr>
              <a:t>Simulations of polariton transport</a:t>
            </a:r>
            <a:endParaRPr lang="en-US" altLang="en-US" sz="3200">
              <a:solidFill>
                <a:srgbClr val="002060"/>
              </a:solidFill>
              <a:effectLst/>
              <a:sym typeface="+mn-ea"/>
            </a:endParaRPr>
          </a:p>
        </p:txBody>
      </p:sp>
      <p:sp>
        <p:nvSpPr>
          <p:cNvPr id="9" name="Subtitle 9"/>
          <p:cNvSpPr>
            <a:spLocks noGrp="true"/>
          </p:cNvSpPr>
          <p:nvPr/>
        </p:nvSpPr>
        <p:spPr>
          <a:xfrm>
            <a:off x="196850" y="1273175"/>
            <a:ext cx="8646160" cy="1407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chemeClr val="tx1"/>
                </a:solidFill>
              </a:rPr>
              <a:t>diagonalise hamiltonian </a:t>
            </a: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 eigenfunctions</a:t>
            </a:r>
            <a:endParaRPr lang="en-US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wave function is expanded in the basis of the polaritonic states:</a:t>
            </a:r>
            <a:endParaRPr lang="en-US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endParaRPr lang="en-US" altLang="en-US"/>
          </a:p>
        </p:txBody>
      </p:sp>
      <p:pic>
        <p:nvPicPr>
          <p:cNvPr id="10" name="Picture 9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446395" y="1033780"/>
            <a:ext cx="4702175" cy="9118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 Box 14"/>
              <p:cNvSpPr txBox="true"/>
              <p:nvPr/>
            </p:nvSpPr>
            <p:spPr>
              <a:xfrm>
                <a:off x="8227060" y="1945640"/>
                <a:ext cx="2872740" cy="59118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r>
                            <a:rPr lang="en-US" altLang="en-US">
                              <a:latin typeface="DejaVu Math TeX Gyre" panose="02000503000000000000" charset="0"/>
                              <a:sym typeface="+mn-ea"/>
                            </a:rPr>
                            <m:t>𝛹</m:t>
                          </m:r>
                          <m:d>
                            <m:dPr>
                              <m:ctrlPr>
                                <a:rPr lang="en-US" alt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dPr>
                            <m:e>
                              <m:r>
                                <a:rPr lang="en-US" alt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  <a:sym typeface="+mn-ea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𝑚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>
                                      <a:latin typeface="DejaVu Math TeX Gyre" panose="02000503000000000000" charset="0"/>
                                      <a:sym typeface="+mn-ea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𝑚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15" name="Text Box 14"/>
              <p:cNvSpPr txBox="true"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8227060" y="1945640"/>
                <a:ext cx="2872740" cy="591185"/>
              </a:xfrm>
              <a:prstGeom prst="rect">
                <a:avLst/>
              </a:prstGeom>
              <a:blipFill rotWithShape="true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ubtitle 2"/>
          <p:cNvSpPr>
            <a:spLocks noGrp="true"/>
          </p:cNvSpPr>
          <p:nvPr/>
        </p:nvSpPr>
        <p:spPr>
          <a:xfrm>
            <a:off x="574040" y="2680335"/>
            <a:ext cx="11214100" cy="59944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en-US" sz="2000">
                <a:solidFill>
                  <a:schemeClr val="tx1"/>
                </a:solidFill>
                <a:cs typeface="+mj-lt"/>
                <a:sym typeface="+mn-ea"/>
              </a:rPr>
              <a:t>Expanstion coefficients </a:t>
            </a:r>
            <a:r>
              <a:rPr lang="en-US" altLang="en-US" sz="2000" i="1">
                <a:solidFill>
                  <a:schemeClr val="tx1"/>
                </a:solidFill>
                <a:cs typeface="+mj-lt"/>
                <a:sym typeface="+mn-ea"/>
              </a:rPr>
              <a:t>c</a:t>
            </a:r>
            <a:r>
              <a:rPr lang="en-US" altLang="en-US" sz="2000" i="1" baseline="-25000">
                <a:solidFill>
                  <a:schemeClr val="tx1"/>
                </a:solidFill>
                <a:cs typeface="+mj-lt"/>
                <a:sym typeface="+mn-ea"/>
              </a:rPr>
              <a:t>m</a:t>
            </a:r>
            <a:r>
              <a:rPr lang="en-US" altLang="en-US" sz="2000">
                <a:solidFill>
                  <a:schemeClr val="tx1"/>
                </a:solidFill>
                <a:cs typeface="+mj-lt"/>
                <a:sym typeface="+mn-ea"/>
              </a:rPr>
              <a:t>(</a:t>
            </a:r>
            <a:r>
              <a:rPr lang="en-US" altLang="en-US" sz="2000" i="1">
                <a:solidFill>
                  <a:schemeClr val="tx1"/>
                </a:solidFill>
                <a:cs typeface="+mj-lt"/>
                <a:sym typeface="+mn-ea"/>
              </a:rPr>
              <a:t>t</a:t>
            </a:r>
            <a:r>
              <a:rPr lang="en-US" altLang="en-US" sz="2000">
                <a:solidFill>
                  <a:schemeClr val="tx1"/>
                </a:solidFill>
                <a:cs typeface="+mj-lt"/>
                <a:sym typeface="+mn-ea"/>
              </a:rPr>
              <a:t>) are integrated in a (stable) </a:t>
            </a:r>
            <a:r>
              <a:rPr lang="en-US" altLang="en-US" sz="2000" i="1">
                <a:solidFill>
                  <a:schemeClr val="tx1"/>
                </a:solidFill>
                <a:cs typeface="+mj-lt"/>
                <a:sym typeface="+mn-ea"/>
              </a:rPr>
              <a:t>local diabatic basis*</a:t>
            </a:r>
            <a:r>
              <a:rPr lang="en-US" altLang="en-US" sz="2000">
                <a:solidFill>
                  <a:schemeClr val="tx1"/>
                </a:solidFill>
                <a:cs typeface="+mj-lt"/>
                <a:sym typeface="+mn-ea"/>
              </a:rPr>
              <a:t> :</a:t>
            </a:r>
            <a:endParaRPr lang="en-US" altLang="en-US" sz="2000">
              <a:solidFill>
                <a:schemeClr val="tx1"/>
              </a:solidFill>
              <a:cs typeface="+mj-lt"/>
              <a:sym typeface="+mn-ea"/>
            </a:endParaRPr>
          </a:p>
        </p:txBody>
      </p:sp>
      <p:sp>
        <p:nvSpPr>
          <p:cNvPr id="21" name="Text Box 20"/>
          <p:cNvSpPr txBox="true"/>
          <p:nvPr/>
        </p:nvSpPr>
        <p:spPr>
          <a:xfrm>
            <a:off x="8390255" y="6404610"/>
            <a:ext cx="303847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sz="1400">
                <a:cs typeface="+mj-lt"/>
                <a:sym typeface="+mn-ea"/>
              </a:rPr>
              <a:t>*) J. CHem. Phys. 114 (2001) 10608</a:t>
            </a:r>
            <a:endParaRPr lang="en-US" altLang="en-US" sz="1400">
              <a:cs typeface="+mj-lt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true"/>
              <p:nvPr/>
            </p:nvSpPr>
            <p:spPr>
              <a:xfrm>
                <a:off x="214630" y="3486785"/>
                <a:ext cx="5332095" cy="39497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14:m>
                  <m:oMath xmlns:m="http://schemas.openxmlformats.org/officeDocument/2006/math">
                    <m:r>
                      <a:rPr lang="en-US" b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𝐜</m:t>
                    </m:r>
                    <m:d>
                      <m:dPr>
                        <m:ctrlPr>
                          <a:rPr lang="en-US" b="1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dPr>
                      <m:e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𝑡</m:t>
                        </m:r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+</m:t>
                        </m:r>
                        <m:r>
                          <a:rPr lang="en-US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𝛥</m:t>
                        </m:r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b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𝐓</m:t>
                        </m:r>
                      </m:e>
                      <m:sup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†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latin typeface="DejaVu Math TeX Gyre" panose="02000503000000000000" charset="0"/>
                        <a:cs typeface="DejaVu Math TeX Gyre" panose="02000503000000000000" charset="0"/>
                      </a:rPr>
                      <m:t>exp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dPr>
                      <m:e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−</m:t>
                        </m:r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𝑖</m:t>
                        </m:r>
                        <m:r>
                          <a:rPr lang="en-US" b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𝐙</m:t>
                        </m:r>
                        <m:r>
                          <a:rPr lang="en-US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𝛥</m:t>
                        </m:r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𝑡</m:t>
                        </m:r>
                      </m:e>
                    </m:d>
                    <m:r>
                      <a:rPr lang="en-US" b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𝐜</m:t>
                    </m:r>
                    <m:d>
                      <m:dPr>
                        <m:ctrlPr>
                          <a:rPr lang="en-US" b="1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dPr>
                      <m:e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en-US">
                    <a:latin typeface="DejaVu Math TeX Gyre" panose="02000503000000000000" charset="0"/>
                    <a:cs typeface="DejaVu Math TeX Gyre" panose="02000503000000000000" charset="0"/>
                  </a:rPr>
                  <a:t> with</a:t>
                </a:r>
                <a:endParaRPr lang="en-US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5" name="Text Box 4"/>
              <p:cNvSpPr txBox="true"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214630" y="3486785"/>
                <a:ext cx="5332095" cy="394970"/>
              </a:xfrm>
              <a:prstGeom prst="rect">
                <a:avLst/>
              </a:prstGeom>
              <a:blipFill rotWithShape="true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 Box 10"/>
              <p:cNvSpPr txBox="true"/>
              <p:nvPr/>
            </p:nvSpPr>
            <p:spPr>
              <a:xfrm>
                <a:off x="758190" y="3982085"/>
                <a:ext cx="6261735" cy="49276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14:m>
                  <m:oMath xmlns:m="http://schemas.openxmlformats.org/officeDocument/2006/math">
                    <m:r>
                      <a:rPr lang="en-US" b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𝐓</m:t>
                    </m:r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r>
                      <a:rPr lang="en-US" b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𝐒</m:t>
                    </m:r>
                    <m:sSup>
                      <m:sSupPr>
                        <m:ctrlPr>
                          <a:rPr lang="en-US" b="1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</m:ctrlPr>
                              </m:sSupPr>
                              <m:e>
                                <m:r>
                                  <a:rPr lang="en-US" b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𝐒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b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𝐒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DejaVu Math TeX Gyre" panose="02000503000000000000" charset="0"/>
                          </a:rPr>
                          <m:t>−</m:t>
                        </m:r>
                        <m:r>
                          <a:rPr lang="en-US" i="1">
                            <a:latin typeface="DejaVu Math TeX Gyre" panose="02000503000000000000" charset="0"/>
                          </a:rPr>
                          <m:t>1</m:t>
                        </m:r>
                        <m:r>
                          <a:rPr lang="en-US" i="1">
                            <a:latin typeface="DejaVu Math TeX Gyre" panose="02000503000000000000" charset="0"/>
                          </a:rPr>
                          <m:t>/</m:t>
                        </m:r>
                        <m:r>
                          <a:rPr lang="en-US" i="1">
                            <a:latin typeface="DejaVu Math TeX Gyre" panose="02000503000000000000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>
                    <a:latin typeface="DejaVu Math TeX Gyre" panose="02000503000000000000" charset="0"/>
                  </a:rPr>
                  <a:t>, where</a:t>
                </a:r>
                <a:r>
                  <a:rPr lang="en-US" altLang="en-US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𝑆</m:t>
                        </m:r>
                      </m:e>
                      <m:sub>
                        <m:r>
                          <a:rPr lang="en-US" alt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𝑚𝑙</m:t>
                        </m:r>
                      </m:sub>
                    </m:sSub>
                    <m:r>
                      <a:rPr lang="en-US" alt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pPr>
                          <m:e>
                            <m:r>
                              <a:rPr lang="en-US" altLang="en-US">
                                <a:latin typeface="DejaVu Math TeX Gyre" panose="02000503000000000000" charset="0"/>
                                <a:sym typeface="+mn-ea"/>
                              </a:rPr>
                              <m:t>𝜓</m:t>
                            </m:r>
                          </m:e>
                          <m:sup>
                            <m:r>
                              <a:rPr lang="en-US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𝑚</m:t>
                            </m:r>
                          </m:sup>
                        </m:sSup>
                        <m:d>
                          <m:dPr>
                            <m:ctrlPr>
                              <a:rPr lang="en-US" b="1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𝑡</m:t>
                            </m:r>
                          </m:e>
                        </m:d>
                      </m:e>
                      <m:e>
                        <m:sSup>
                          <m:sSupPr>
                            <m:ctrlPr>
                              <a:rPr lang="en-US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pPr>
                          <m:e>
                            <m:r>
                              <a:rPr lang="en-US" altLang="en-US">
                                <a:latin typeface="DejaVu Math TeX Gyre" panose="02000503000000000000" charset="0"/>
                                <a:sym typeface="+mn-ea"/>
                              </a:rPr>
                              <m:t>𝜓</m:t>
                            </m:r>
                          </m:e>
                          <m:sup>
                            <m:r>
                              <a:rPr lang="en-US" altLang="en-US" i="1">
                                <a:latin typeface="DejaVu Math TeX Gyre" panose="02000503000000000000" charset="0"/>
                                <a:sym typeface="+mn-ea"/>
                              </a:rPr>
                              <m:t>𝑙</m:t>
                            </m:r>
                          </m:sup>
                        </m:sSup>
                        <m:d>
                          <m:dPr>
                            <m:ctrlPr>
                              <a:rPr lang="en-US" b="1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𝑡</m:t>
                            </m:r>
                            <m:r>
                              <a:rPr lang="en-US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+</m:t>
                            </m:r>
                            <m:r>
                              <a:rPr lang="en-US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𝛥</m:t>
                            </m:r>
                            <m:r>
                              <a:rPr lang="en-US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11" name="Text Box 10"/>
              <p:cNvSpPr txBox="true"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758190" y="3982085"/>
                <a:ext cx="6261735" cy="492760"/>
              </a:xfrm>
              <a:prstGeom prst="rect">
                <a:avLst/>
              </a:prstGeom>
              <a:blipFill rotWithShape="true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 Box 15"/>
              <p:cNvSpPr txBox="true"/>
              <p:nvPr/>
            </p:nvSpPr>
            <p:spPr>
              <a:xfrm>
                <a:off x="758190" y="4612640"/>
                <a:ext cx="3647440" cy="62103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𝐙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𝐕</m:t>
                          </m:r>
                          <m:d>
                            <m:dPr>
                              <m:ctrlPr>
                                <a:rPr lang="en-US" b="1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1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1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𝑯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ldb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1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+</m:t>
                              </m:r>
                              <m:r>
                                <a:rPr lang="en-US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𝛥</m:t>
                              </m:r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16" name="Text Box 15"/>
              <p:cNvSpPr txBox="true"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758190" y="4612640"/>
                <a:ext cx="3647440" cy="621030"/>
              </a:xfrm>
              <a:prstGeom prst="rect">
                <a:avLst/>
              </a:prstGeom>
              <a:blipFill rotWithShape="true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ubtitle 20"/>
          <p:cNvSpPr>
            <a:spLocks noGrp="true"/>
          </p:cNvSpPr>
          <p:nvPr/>
        </p:nvSpPr>
        <p:spPr>
          <a:xfrm>
            <a:off x="657860" y="5589270"/>
            <a:ext cx="1909445" cy="525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600">
                <a:solidFill>
                  <a:schemeClr val="tx1"/>
                </a:solidFill>
              </a:rPr>
              <a:t>eigenvalues of H</a:t>
            </a:r>
            <a:endParaRPr lang="en-US" altLang="en-US" sz="160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true">
            <a:off x="1464310" y="5175250"/>
            <a:ext cx="359410" cy="51308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true" flipV="true">
            <a:off x="2945765" y="5194300"/>
            <a:ext cx="571500" cy="49403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 Box 21"/>
              <p:cNvSpPr txBox="true"/>
              <p:nvPr/>
            </p:nvSpPr>
            <p:spPr>
              <a:xfrm>
                <a:off x="2683510" y="5688330"/>
                <a:ext cx="1610995" cy="333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𝐓𝐕</m:t>
                      </m:r>
                      <m:d>
                        <m:dPr>
                          <m:ctrlPr>
                            <a:rPr lang="en-US" sz="1600" b="1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𝑡</m:t>
                          </m:r>
                          <m:r>
                            <a:rPr lang="en-US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+</m:t>
                          </m:r>
                          <m:r>
                            <a:rPr lang="en-US" sz="1600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𝛥</m:t>
                          </m:r>
                          <m:r>
                            <a:rPr lang="en-US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lang="en-US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sz="1600" b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𝐓</m:t>
                          </m:r>
                        </m:e>
                        <m:sup>
                          <m:r>
                            <a:rPr lang="en-US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altLang="en-US" sz="1600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22" name="Text Box 21"/>
              <p:cNvSpPr txBox="true"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2683510" y="5688330"/>
                <a:ext cx="1610995" cy="333375"/>
              </a:xfrm>
              <a:prstGeom prst="rect">
                <a:avLst/>
              </a:prstGeom>
              <a:blipFill rotWithShape="true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>
          <a:xfrm>
            <a:off x="11503660" y="6332220"/>
            <a:ext cx="601345" cy="450850"/>
          </a:xfrm>
        </p:spPr>
        <p:txBody>
          <a:bodyPr>
            <a:noAutofit/>
          </a:bodyPr>
          <a:p>
            <a:fld id="{49AE70B2-8BF9-45C0-BB95-33D1B9D3A854}" type="slidenum">
              <a:rPr lang="zh-CN" altLang="en-US" sz="2400" smtClean="0">
                <a:solidFill>
                  <a:srgbClr val="0070C0"/>
                </a:solidFill>
                <a:latin typeface="+mj-lt"/>
                <a:cs typeface="+mj-lt"/>
              </a:rPr>
            </a:fld>
            <a:endParaRPr lang="zh-CN" altLang="en-US" sz="2400" smtClean="0">
              <a:solidFill>
                <a:srgbClr val="0070C0"/>
              </a:solidFill>
              <a:latin typeface="+mj-lt"/>
              <a:cs typeface="+mj-lt"/>
            </a:endParaRPr>
          </a:p>
        </p:txBody>
      </p:sp>
      <p:sp>
        <p:nvSpPr>
          <p:cNvPr id="17" name="Title 1"/>
          <p:cNvSpPr>
            <a:spLocks noGrp="true"/>
          </p:cNvSpPr>
          <p:nvPr/>
        </p:nvSpPr>
        <p:spPr>
          <a:xfrm>
            <a:off x="574040" y="136525"/>
            <a:ext cx="11070590" cy="7518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>
                <a:solidFill>
                  <a:srgbClr val="002060"/>
                </a:solidFill>
                <a:effectLst/>
                <a:sym typeface="+mn-ea"/>
              </a:rPr>
              <a:t>Simulations of polariton transport</a:t>
            </a:r>
            <a:endParaRPr lang="en-US" altLang="en-US" sz="3200">
              <a:solidFill>
                <a:srgbClr val="002060"/>
              </a:solidFill>
              <a:effectLst/>
              <a:sym typeface="+mn-ea"/>
            </a:endParaRPr>
          </a:p>
        </p:txBody>
      </p:sp>
      <p:sp>
        <p:nvSpPr>
          <p:cNvPr id="3" name="Subtitle 9"/>
          <p:cNvSpPr>
            <a:spLocks noGrp="true"/>
          </p:cNvSpPr>
          <p:nvPr/>
        </p:nvSpPr>
        <p:spPr>
          <a:xfrm>
            <a:off x="331470" y="1080135"/>
            <a:ext cx="5096510" cy="1479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Ehrenfest dynamics</a:t>
            </a:r>
            <a:endParaRPr lang="en-US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</a:pP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Hellmann–Feynman theorem:</a:t>
            </a:r>
            <a:endParaRPr lang="en-U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 Box 11"/>
              <p:cNvSpPr txBox="true"/>
              <p:nvPr/>
            </p:nvSpPr>
            <p:spPr>
              <a:xfrm>
                <a:off x="1541780" y="2325370"/>
                <a:ext cx="3362325" cy="36893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en-US" b="1" i="1"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m:t>𝑭</m:t>
                          </m:r>
                        </m:e>
                        <m:sub>
                          <m:r>
                            <a:rPr lang="en-US" altLang="en-US" i="1"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m:t>𝑎</m:t>
                          </m:r>
                        </m:sub>
                      </m:sSub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=−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r>
                            <a:rPr lang="en-US" altLang="en-US">
                              <a:latin typeface="DejaVu Math TeX Gyre" panose="02000503000000000000" charset="0"/>
                              <a:sym typeface="+mn-ea"/>
                            </a:rPr>
                            <m:t>𝛹</m:t>
                          </m:r>
                          <m:d>
                            <m:dPr>
                              <m:ctrlPr>
                                <a:rPr lang="en-US" alt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dPr>
                            <m:e>
                              <m:r>
                                <a:rPr lang="en-US" alt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  <a:sym typeface="+mn-ea"/>
                                </a:rPr>
                                <m:t>𝑡</m:t>
                              </m:r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𝑇𝐶</m:t>
                              </m:r>
                            </m:sub>
                          </m:sSub>
                        </m:e>
                        <m:e>
                          <m:r>
                            <a:rPr lang="en-US" altLang="en-US">
                              <a:latin typeface="DejaVu Math TeX Gyre" panose="02000503000000000000" charset="0"/>
                              <a:sym typeface="+mn-ea"/>
                            </a:rPr>
                            <m:t>𝛹</m:t>
                          </m:r>
                          <m:d>
                            <m:dPr>
                              <m:ctrlPr>
                                <a:rPr lang="en-US" alt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dPr>
                            <m:e>
                              <m:r>
                                <a:rPr lang="en-US" alt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  <a:sym typeface="+mn-ea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12" name="Text Box 11"/>
              <p:cNvSpPr txBox="true"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1541780" y="2325370"/>
                <a:ext cx="3362325" cy="368935"/>
              </a:xfrm>
              <a:prstGeom prst="rect">
                <a:avLst/>
              </a:prstGeom>
              <a:blipFill rotWithShape="true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ubtitle 9"/>
          <p:cNvSpPr>
            <a:spLocks noGrp="true"/>
          </p:cNvSpPr>
          <p:nvPr/>
        </p:nvSpPr>
        <p:spPr>
          <a:xfrm>
            <a:off x="331470" y="3439795"/>
            <a:ext cx="5096510" cy="1003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non-adiabatic couplings are calculated:</a:t>
            </a:r>
            <a:endParaRPr lang="en-US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endParaRPr lang="en-U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 Box 12"/>
              <p:cNvSpPr txBox="true"/>
              <p:nvPr/>
            </p:nvSpPr>
            <p:spPr>
              <a:xfrm>
                <a:off x="1541780" y="4154170"/>
                <a:ext cx="3432810" cy="66865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en-US" b="1" i="1"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m:t>𝒅</m:t>
                          </m:r>
                        </m:e>
                        <m:sub>
                          <m:r>
                            <a:rPr lang="en-US" altLang="en-US" i="1"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m:t>𝑛</m:t>
                          </m:r>
                          <m:r>
                            <a:rPr lang="en-US" altLang="en-US" i="1"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m:t>,</m:t>
                          </m:r>
                          <m:r>
                            <a:rPr lang="en-US" altLang="en-US" i="1"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ψ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𝑚</m:t>
                                  </m:r>
                                </m:sup>
                              </m:sSup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DejaVu Math TeX Gyre" panose="02000503000000000000" charset="0"/>
                                          <a:cs typeface="DejaVu Math TeX Gyre" panose="02000503000000000000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DejaVu Math TeX Gyre" panose="02000503000000000000" charset="0"/>
                                          <a:cs typeface="DejaVu Math TeX Gyre" panose="02000503000000000000" charset="0"/>
                                        </a:rPr>
                                        <m:t>𝛻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DejaVu Math TeX Gyre" panose="02000503000000000000" charset="0"/>
                                          <a:cs typeface="DejaVu Math TeX Gyre" panose="02000503000000000000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𝑇𝐶</m:t>
                                  </m:r>
                                </m:sub>
                              </m:sSub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ψ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n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13" name="Text Box 12"/>
              <p:cNvSpPr txBox="true"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1541780" y="4154170"/>
                <a:ext cx="3432810" cy="668655"/>
              </a:xfrm>
              <a:prstGeom prst="rect">
                <a:avLst/>
              </a:prstGeom>
              <a:blipFill rotWithShape="true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190" y="1080135"/>
            <a:ext cx="4095115" cy="2762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145" y="3842385"/>
            <a:ext cx="4201795" cy="27311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itle 1"/>
          <p:cNvSpPr>
            <a:spLocks noGrp="true"/>
          </p:cNvSpPr>
          <p:nvPr/>
        </p:nvSpPr>
        <p:spPr>
          <a:xfrm>
            <a:off x="1436370" y="252730"/>
            <a:ext cx="9144000" cy="6737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>
                <a:solidFill>
                  <a:srgbClr val="002060"/>
                </a:solidFill>
                <a:effectLst/>
              </a:rPr>
              <a:t>Results</a:t>
            </a:r>
            <a:endParaRPr lang="en-US" altLang="en-US" sz="3200">
              <a:solidFill>
                <a:srgbClr val="002060"/>
              </a:solidFill>
              <a:effectLst/>
            </a:endParaRPr>
          </a:p>
        </p:txBody>
      </p:sp>
      <p:sp>
        <p:nvSpPr>
          <p:cNvPr id="30" name="Subtitle 9"/>
          <p:cNvSpPr>
            <a:spLocks noGrp="true"/>
          </p:cNvSpPr>
          <p:nvPr/>
        </p:nvSpPr>
        <p:spPr>
          <a:xfrm>
            <a:off x="248285" y="926465"/>
            <a:ext cx="8020685" cy="765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Font typeface="Arial" panose="020B0604020202020204" pitchFamily="34" charset="0"/>
            </a:pPr>
            <a:r>
              <a:rPr lang="en-US" altLang="en-US" sz="200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R</a:t>
            </a:r>
            <a:r>
              <a:rPr lang="en-US" altLang="en-US" sz="240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esonant (direct) excitation of polaritons</a:t>
            </a:r>
            <a:endParaRPr lang="en-US" altLang="en-US" sz="2400">
              <a:solidFill>
                <a:srgbClr val="99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Slide Number Placeholder 31"/>
          <p:cNvSpPr>
            <a:spLocks noGrp="true"/>
          </p:cNvSpPr>
          <p:nvPr>
            <p:ph type="sldNum" sz="quarter" idx="12"/>
          </p:nvPr>
        </p:nvSpPr>
        <p:spPr>
          <a:xfrm>
            <a:off x="11503660" y="6332220"/>
            <a:ext cx="601345" cy="450850"/>
          </a:xfrm>
        </p:spPr>
        <p:txBody>
          <a:bodyPr>
            <a:noAutofit/>
          </a:bodyPr>
          <a:p>
            <a:fld id="{49AE70B2-8BF9-45C0-BB95-33D1B9D3A854}" type="slidenum">
              <a:rPr lang="zh-CN" altLang="en-US" sz="2400" smtClean="0">
                <a:solidFill>
                  <a:srgbClr val="0070C0"/>
                </a:solidFill>
                <a:latin typeface="+mj-lt"/>
                <a:cs typeface="+mj-lt"/>
              </a:rPr>
            </a:fld>
            <a:endParaRPr lang="zh-CN" altLang="en-US" sz="2400" smtClean="0">
              <a:solidFill>
                <a:srgbClr val="0070C0"/>
              </a:solidFill>
              <a:latin typeface="+mj-lt"/>
              <a:cs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true"/>
              <p:nvPr/>
            </p:nvSpPr>
            <p:spPr>
              <a:xfrm>
                <a:off x="746760" y="5554980"/>
                <a:ext cx="3618230" cy="37846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</m:e>
                      </m:d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~</m:t>
                      </m:r>
                      <m:sSup>
                        <m:sSupPr>
                          <m:ctrlP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</m:oMath>
                  </m:oMathPara>
                </a14:m>
                <a:endParaRPr lang="en-US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5" name="Text Box 4"/>
              <p:cNvSpPr txBox="true"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746760" y="5554980"/>
                <a:ext cx="3618230" cy="378460"/>
              </a:xfrm>
              <a:prstGeom prst="rect">
                <a:avLst/>
              </a:prstGeom>
              <a:blipFill rotWithShape="true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" y="1824990"/>
            <a:ext cx="4876800" cy="3495675"/>
          </a:xfrm>
          <a:prstGeom prst="rect">
            <a:avLst/>
          </a:prstGeom>
        </p:spPr>
      </p:pic>
      <p:pic>
        <p:nvPicPr>
          <p:cNvPr id="7" name="out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15330" y="2798445"/>
            <a:ext cx="5688330" cy="368363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Subtitle 2"/>
              <p:cNvSpPr>
                <a:spLocks noGrp="true"/>
              </p:cNvSpPr>
              <p:nvPr/>
            </p:nvSpPr>
            <p:spPr>
              <a:xfrm>
                <a:off x="6431915" y="2239010"/>
                <a:ext cx="4803140" cy="7423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+mj-lt"/>
                    <a:ea typeface="+mj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fontAlgn="auto">
                  <a:lnSpc>
                    <a:spcPct val="100000"/>
                  </a:lnSpc>
                  <a:spcBef>
                    <a:spcPts val="500"/>
                  </a:spcBef>
                </a:pP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altLang="en-US" sz="2200" i="1">
                            <a:solidFill>
                              <a:schemeClr val="tx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dPr>
                      <m:e>
                        <m:r>
                          <a:rPr lang="en-US" altLang="en-US" sz="2200" i="1">
                            <a:solidFill>
                              <a:schemeClr val="tx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|</m:t>
                        </m:r>
                        <m:r>
                          <a:rPr lang="en-US" altLang="en-US" sz="2200" i="1">
                            <a:solidFill>
                              <a:schemeClr val="tx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𝛹</m:t>
                        </m:r>
                        <m:d>
                          <m:dPr>
                            <m:ctrlPr>
                              <a:rPr lang="en-US" altLang="en-US" sz="2200" i="1">
                                <a:solidFill>
                                  <a:schemeClr val="tx1"/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dPr>
                          <m:e>
                            <m:r>
                              <a:rPr lang="en-US" altLang="en-US" sz="2200" i="1">
                                <a:solidFill>
                                  <a:schemeClr val="tx1"/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altLang="en-US" sz="2200" i="1">
                        <a:solidFill>
                          <a:schemeClr val="tx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altLang="en-US" sz="2200" i="1">
                            <a:solidFill>
                              <a:schemeClr val="tx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naryPr>
                      <m:sub>
                        <m:r>
                          <a:rPr lang="en-US" altLang="en-US" sz="2200" i="1">
                            <a:solidFill>
                              <a:schemeClr val="tx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𝑚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en-US" sz="2200" i="1">
                                <a:solidFill>
                                  <a:schemeClr val="tx1"/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en-US" sz="2200" i="1">
                                <a:solidFill>
                                  <a:schemeClr val="tx1"/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en-US" sz="2200" i="1">
                                <a:solidFill>
                                  <a:schemeClr val="tx1"/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𝑚</m:t>
                            </m:r>
                          </m:sub>
                        </m:sSub>
                        <m:sSup>
                          <m:sSupPr>
                            <m:ctrlPr>
                              <a:rPr lang="en-US" altLang="en-US" sz="2200" i="1">
                                <a:solidFill>
                                  <a:schemeClr val="tx1"/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pPr>
                          <m:e>
                            <m:r>
                              <a:rPr lang="en-US" altLang="en-US" sz="2200" i="1">
                                <a:solidFill>
                                  <a:schemeClr val="tx1"/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en-US" sz="2200" i="1">
                                <a:solidFill>
                                  <a:schemeClr val="tx1"/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altLang="en-US" sz="2200" i="1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200" i="1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en-US" sz="2200" i="1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altLang="en-US" sz="2200" i="1">
                                <a:solidFill>
                                  <a:schemeClr val="tx1"/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𝑡</m:t>
                            </m:r>
                            <m:r>
                              <a:rPr lang="en-US" altLang="en-US" sz="2200" i="1">
                                <a:solidFill>
                                  <a:schemeClr val="tx1"/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/ℏ</m:t>
                            </m:r>
                          </m:sup>
                        </m:sSup>
                        <m:d>
                          <m:dPr>
                            <m:begChr m:val=""/>
                            <m:endChr m:val="⟩"/>
                            <m:ctrlPr>
                              <a:rPr lang="en-US" altLang="en-US" sz="2200" i="1">
                                <a:solidFill>
                                  <a:schemeClr val="tx1"/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dPr>
                          <m:e>
                            <m:r>
                              <a:rPr lang="en-US" altLang="en-US" sz="2200" i="1">
                                <a:solidFill>
                                  <a:schemeClr val="tx1"/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en-US" altLang="en-US" sz="2200" i="1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sz="2200" i="1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US" altLang="en-US" sz="2200" i="1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𝑚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US" altLang="en-US" sz="2400">
                    <a:solidFill>
                      <a:schemeClr val="tx1"/>
                    </a:solidFill>
                  </a:rPr>
                  <a:t> </a:t>
                </a: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Subtitle 2"/>
              <p:cNvSpPr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6431915" y="2239010"/>
                <a:ext cx="4803140" cy="742315"/>
              </a:xfrm>
              <a:prstGeom prst="rect">
                <a:avLst/>
              </a:prstGeom>
              <a:blipFill rotWithShape="true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8928100" y="252730"/>
            <a:ext cx="2989580" cy="1878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false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total_1024_wp_decay67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332095" y="1548130"/>
            <a:ext cx="6619240" cy="4050030"/>
          </a:xfrm>
          <a:prstGeom prst="rect">
            <a:avLst/>
          </a:prstGeom>
        </p:spPr>
      </p:pic>
      <p:sp>
        <p:nvSpPr>
          <p:cNvPr id="9" name="Title 1"/>
          <p:cNvSpPr>
            <a:spLocks noGrp="true"/>
          </p:cNvSpPr>
          <p:nvPr/>
        </p:nvSpPr>
        <p:spPr>
          <a:xfrm>
            <a:off x="1436370" y="252730"/>
            <a:ext cx="9144000" cy="6737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>
                <a:solidFill>
                  <a:srgbClr val="002060"/>
                </a:solidFill>
                <a:effectLst/>
              </a:rPr>
              <a:t>Results</a:t>
            </a:r>
            <a:endParaRPr lang="en-US" altLang="en-US" sz="3200">
              <a:solidFill>
                <a:srgbClr val="002060"/>
              </a:solidFill>
              <a:effectLst/>
            </a:endParaRPr>
          </a:p>
        </p:txBody>
      </p:sp>
      <p:sp>
        <p:nvSpPr>
          <p:cNvPr id="30" name="Subtitle 9"/>
          <p:cNvSpPr>
            <a:spLocks noGrp="true"/>
          </p:cNvSpPr>
          <p:nvPr/>
        </p:nvSpPr>
        <p:spPr>
          <a:xfrm>
            <a:off x="248285" y="926465"/>
            <a:ext cx="8020685" cy="765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Font typeface="Arial" panose="020B0604020202020204" pitchFamily="34" charset="0"/>
            </a:pPr>
            <a:r>
              <a:rPr lang="en-US" altLang="en-US" sz="200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R</a:t>
            </a:r>
            <a:r>
              <a:rPr lang="en-US" altLang="en-US" sz="240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esonant (direct) excitation of polaritons</a:t>
            </a:r>
            <a:endParaRPr lang="en-US" altLang="en-US" sz="2400">
              <a:solidFill>
                <a:srgbClr val="99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Slide Number Placeholder 31"/>
          <p:cNvSpPr>
            <a:spLocks noGrp="true"/>
          </p:cNvSpPr>
          <p:nvPr>
            <p:ph type="sldNum" sz="quarter" idx="12"/>
          </p:nvPr>
        </p:nvSpPr>
        <p:spPr>
          <a:xfrm>
            <a:off x="11503660" y="6332220"/>
            <a:ext cx="601345" cy="450850"/>
          </a:xfrm>
        </p:spPr>
        <p:txBody>
          <a:bodyPr>
            <a:noAutofit/>
          </a:bodyPr>
          <a:p>
            <a:fld id="{49AE70B2-8BF9-45C0-BB95-33D1B9D3A854}" type="slidenum">
              <a:rPr lang="zh-CN" altLang="en-US" sz="2400" smtClean="0">
                <a:solidFill>
                  <a:srgbClr val="0070C0"/>
                </a:solidFill>
                <a:latin typeface="+mj-lt"/>
                <a:cs typeface="+mj-lt"/>
              </a:rPr>
            </a:fld>
            <a:endParaRPr lang="zh-CN" altLang="en-US" sz="2400" smtClean="0">
              <a:solidFill>
                <a:srgbClr val="0070C0"/>
              </a:solidFill>
              <a:latin typeface="+mj-lt"/>
              <a:cs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true"/>
              <p:nvPr/>
            </p:nvSpPr>
            <p:spPr>
              <a:xfrm>
                <a:off x="746760" y="5554980"/>
                <a:ext cx="3618230" cy="37846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</m:e>
                      </m:d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~</m:t>
                      </m:r>
                      <m:sSup>
                        <m:sSupPr>
                          <m:ctrlP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</m:oMath>
                  </m:oMathPara>
                </a14:m>
                <a:endParaRPr lang="en-US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5" name="Text Box 4"/>
              <p:cNvSpPr txBox="true"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746760" y="5554980"/>
                <a:ext cx="3618230" cy="378460"/>
              </a:xfrm>
              <a:prstGeom prst="rect">
                <a:avLst/>
              </a:prstGeom>
              <a:blipFill rotWithShape="true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305435" y="1824990"/>
            <a:ext cx="4876800" cy="3495675"/>
          </a:xfrm>
          <a:prstGeom prst="rect">
            <a:avLst/>
          </a:prstGeom>
        </p:spPr>
      </p:pic>
      <p:sp>
        <p:nvSpPr>
          <p:cNvPr id="15" name="Subtitle 9"/>
          <p:cNvSpPr>
            <a:spLocks noGrp="true"/>
          </p:cNvSpPr>
          <p:nvPr/>
        </p:nvSpPr>
        <p:spPr>
          <a:xfrm>
            <a:off x="7089140" y="1082675"/>
            <a:ext cx="3884295" cy="608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en-US" sz="2000">
                <a:solidFill>
                  <a:schemeClr val="tx1"/>
                </a:solidFill>
              </a:rPr>
              <a:t>QM/MM simulations:</a:t>
            </a:r>
            <a:endParaRPr lang="en-US" altLang="en-US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</a:pPr>
            <a:endParaRPr lang="en-US" altLang="en-US"/>
          </a:p>
        </p:txBody>
      </p:sp>
      <p:sp>
        <p:nvSpPr>
          <p:cNvPr id="29" name="Subtitle 2"/>
          <p:cNvSpPr>
            <a:spLocks noGrp="true"/>
          </p:cNvSpPr>
          <p:nvPr/>
        </p:nvSpPr>
        <p:spPr>
          <a:xfrm>
            <a:off x="5212080" y="5554980"/>
            <a:ext cx="6146800" cy="12274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200">
                <a:solidFill>
                  <a:srgbClr val="002060"/>
                </a:solidFill>
                <a:cs typeface="+mj-lt"/>
                <a:sym typeface="+mn-ea"/>
              </a:rPr>
              <a:t>μm-scale propagation</a:t>
            </a:r>
            <a:endParaRPr lang="en-US" altLang="en-US" sz="2200">
              <a:solidFill>
                <a:srgbClr val="002060"/>
              </a:solidFill>
              <a:cs typeface="+mj-lt"/>
              <a:sym typeface="+mn-ea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200">
                <a:solidFill>
                  <a:srgbClr val="002060"/>
                </a:solidFill>
                <a:cs typeface="+mj-lt"/>
                <a:sym typeface="+mn-ea"/>
              </a:rPr>
              <a:t>influence of vibronic transitions and disorder</a:t>
            </a:r>
            <a:endParaRPr lang="en-US" altLang="en-US" sz="2200">
              <a:solidFill>
                <a:srgbClr val="002060"/>
              </a:solidFill>
              <a:cs typeface="+mj-lt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false"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29" grpId="0"/>
      <p:bldP spid="29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itle 1"/>
          <p:cNvSpPr>
            <a:spLocks noGrp="true"/>
          </p:cNvSpPr>
          <p:nvPr/>
        </p:nvSpPr>
        <p:spPr>
          <a:xfrm>
            <a:off x="1436370" y="252730"/>
            <a:ext cx="9144000" cy="6737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>
                <a:solidFill>
                  <a:srgbClr val="002060"/>
                </a:solidFill>
                <a:effectLst/>
              </a:rPr>
              <a:t>Results</a:t>
            </a:r>
            <a:endParaRPr lang="en-US" altLang="en-US" sz="3200">
              <a:solidFill>
                <a:srgbClr val="002060"/>
              </a:solidFill>
              <a:effectLst/>
            </a:endParaRPr>
          </a:p>
        </p:txBody>
      </p:sp>
      <p:sp>
        <p:nvSpPr>
          <p:cNvPr id="30" name="Subtitle 9"/>
          <p:cNvSpPr>
            <a:spLocks noGrp="true"/>
          </p:cNvSpPr>
          <p:nvPr/>
        </p:nvSpPr>
        <p:spPr>
          <a:xfrm>
            <a:off x="257810" y="791210"/>
            <a:ext cx="3884930" cy="765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Font typeface="Arial" panose="020B0604020202020204" pitchFamily="34" charset="0"/>
            </a:pPr>
            <a:r>
              <a:rPr lang="en-US" altLang="en-US" sz="200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2) R</a:t>
            </a:r>
            <a:r>
              <a:rPr lang="en-US" altLang="en-US" sz="240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esonant excitation</a:t>
            </a:r>
            <a:endParaRPr lang="en-US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endParaRPr lang="en-US" altLang="en-US"/>
          </a:p>
        </p:txBody>
      </p:sp>
      <p:pic>
        <p:nvPicPr>
          <p:cNvPr id="6" name="Picture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58750" y="2088515"/>
            <a:ext cx="2795270" cy="2680335"/>
          </a:xfrm>
          <a:prstGeom prst="rect">
            <a:avLst/>
          </a:prstGeom>
        </p:spPr>
      </p:pic>
      <p:sp>
        <p:nvSpPr>
          <p:cNvPr id="12" name="Subtitle 9"/>
          <p:cNvSpPr>
            <a:spLocks noGrp="true"/>
          </p:cNvSpPr>
          <p:nvPr/>
        </p:nvSpPr>
        <p:spPr>
          <a:xfrm>
            <a:off x="158750" y="5333365"/>
            <a:ext cx="5731510" cy="125920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rgbClr val="0070C0"/>
                </a:solidFill>
                <a:cs typeface="+mj-lt"/>
                <a:sym typeface="+mn-ea"/>
              </a:rPr>
              <a:t>ballistic transport</a:t>
            </a:r>
            <a:r>
              <a:rPr lang="en-US" altLang="en-US" sz="2000">
                <a:solidFill>
                  <a:schemeClr val="tx1"/>
                </a:solidFill>
                <a:cs typeface="+mj-lt"/>
                <a:sym typeface="+mn-ea"/>
              </a:rPr>
              <a:t> of the initial wave packet</a:t>
            </a:r>
            <a:endParaRPr lang="en-US" altLang="en-US" sz="2000">
              <a:solidFill>
                <a:schemeClr val="tx1"/>
              </a:solidFill>
              <a:cs typeface="+mj-lt"/>
              <a:sym typeface="+mn-ea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 to ballistic motion at </a:t>
            </a:r>
            <a:r>
              <a:rPr lang="en-US" altLang="en-US" sz="200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~ 40 fs 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>
          <a:xfrm>
            <a:off x="11503660" y="6332220"/>
            <a:ext cx="601345" cy="450850"/>
          </a:xfrm>
        </p:spPr>
        <p:txBody>
          <a:bodyPr>
            <a:noAutofit/>
          </a:bodyPr>
          <a:p>
            <a:fld id="{49AE70B2-8BF9-45C0-BB95-33D1B9D3A854}" type="slidenum">
              <a:rPr lang="zh-CN" altLang="en-US" sz="2400" smtClean="0">
                <a:solidFill>
                  <a:srgbClr val="0070C0"/>
                </a:solidFill>
                <a:latin typeface="+mj-lt"/>
                <a:cs typeface="+mj-lt"/>
              </a:rPr>
            </a:fld>
            <a:endParaRPr lang="zh-CN" altLang="en-US" sz="2400" smtClean="0">
              <a:solidFill>
                <a:srgbClr val="0070C0"/>
              </a:solidFill>
              <a:latin typeface="+mj-lt"/>
              <a:cs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true"/>
              <p:nvPr/>
            </p:nvSpPr>
            <p:spPr>
              <a:xfrm>
                <a:off x="257810" y="1556385"/>
                <a:ext cx="2772410" cy="37846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en-US">
                          <a:latin typeface="DejaVu Math TeX Gyre" panose="02000503000000000000" charset="0"/>
                          <a:cs typeface="DejaVu Math TeX Gyre" panose="02000503000000000000" charset="0"/>
                          <a:sym typeface="+mn-ea"/>
                        </a:rPr>
                        <m:t>MSD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d>
                        <m:dPr>
                          <m:begChr m:val="〈"/>
                          <m:endChr m:val="〉"/>
                          <m:ctrlP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)−</m:t>
                              </m:r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)|</m:t>
                              </m:r>
                            </m:e>
                            <m:sup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3" name="Text Box 2"/>
              <p:cNvSpPr txBox="true"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257810" y="1556385"/>
                <a:ext cx="2772410" cy="378460"/>
              </a:xfrm>
              <a:prstGeom prst="rect">
                <a:avLst/>
              </a:prstGeom>
              <a:blipFill rotWithShape="true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220" y="2088515"/>
            <a:ext cx="2666365" cy="24720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9197340" y="926465"/>
            <a:ext cx="2769235" cy="4467225"/>
          </a:xfrm>
          <a:prstGeom prst="rect">
            <a:avLst/>
          </a:prstGeom>
        </p:spPr>
      </p:pic>
      <p:sp>
        <p:nvSpPr>
          <p:cNvPr id="14" name="Text Box 13"/>
          <p:cNvSpPr txBox="true"/>
          <p:nvPr/>
        </p:nvSpPr>
        <p:spPr>
          <a:xfrm>
            <a:off x="9197340" y="5641975"/>
            <a:ext cx="27686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000" i="1"/>
              <a:t>Nat. Commun.</a:t>
            </a:r>
            <a:r>
              <a:rPr lang="en-US" sz="1000"/>
              <a:t>, </a:t>
            </a:r>
            <a:r>
              <a:rPr lang="en-US" sz="1000" b="1"/>
              <a:t>2021</a:t>
            </a:r>
            <a:r>
              <a:rPr lang="en-US" sz="1000"/>
              <a:t>, 12, 6519</a:t>
            </a:r>
            <a:endParaRPr lang="en-US" sz="1000"/>
          </a:p>
        </p:txBody>
      </p:sp>
      <p:pic>
        <p:nvPicPr>
          <p:cNvPr id="2" name="Picture 1" descr="Disp_curve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5820410" y="2127885"/>
            <a:ext cx="3253740" cy="23323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1" name="total_1024_off_decay67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893310" y="1819275"/>
            <a:ext cx="5869305" cy="3724910"/>
          </a:xfrm>
          <a:prstGeom prst="rect">
            <a:avLst/>
          </a:prstGeom>
        </p:spPr>
      </p:pic>
      <p:sp>
        <p:nvSpPr>
          <p:cNvPr id="9" name="Title 1"/>
          <p:cNvSpPr>
            <a:spLocks noGrp="true"/>
          </p:cNvSpPr>
          <p:nvPr/>
        </p:nvSpPr>
        <p:spPr>
          <a:xfrm>
            <a:off x="1436370" y="252730"/>
            <a:ext cx="9144000" cy="6737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>
                <a:solidFill>
                  <a:srgbClr val="002060"/>
                </a:solidFill>
                <a:effectLst/>
              </a:rPr>
              <a:t>Results</a:t>
            </a:r>
            <a:endParaRPr lang="en-US" altLang="en-US" sz="3200">
              <a:solidFill>
                <a:srgbClr val="002060"/>
              </a:solidFill>
              <a:effectLst/>
            </a:endParaRPr>
          </a:p>
        </p:txBody>
      </p:sp>
      <p:sp>
        <p:nvSpPr>
          <p:cNvPr id="15" name="Subtitle 2"/>
          <p:cNvSpPr>
            <a:spLocks noGrp="true"/>
          </p:cNvSpPr>
          <p:nvPr/>
        </p:nvSpPr>
        <p:spPr>
          <a:xfrm>
            <a:off x="422910" y="4871085"/>
            <a:ext cx="5465445" cy="189674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en-US">
                <a:solidFill>
                  <a:srgbClr val="FF0000"/>
                </a:solidFill>
              </a:rPr>
              <a:t>1. excitation</a:t>
            </a:r>
            <a:endParaRPr lang="en-US" altLang="en-US">
              <a:solidFill>
                <a:srgbClr val="FF0000"/>
              </a:solidFill>
            </a:endParaRPr>
          </a:p>
          <a:p>
            <a:pPr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en-US">
                <a:solidFill>
                  <a:srgbClr val="00B050"/>
                </a:solidFill>
              </a:rPr>
              <a:t>2. fast relaxation to E</a:t>
            </a:r>
            <a:r>
              <a:rPr lang="en-US" altLang="en-US" baseline="-25000">
                <a:solidFill>
                  <a:srgbClr val="00B050"/>
                </a:solidFill>
              </a:rPr>
              <a:t>1</a:t>
            </a:r>
            <a:endParaRPr lang="en-US" altLang="en-US">
              <a:solidFill>
                <a:srgbClr val="00B050"/>
              </a:solidFill>
            </a:endParaRPr>
          </a:p>
          <a:p>
            <a:pPr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en-US">
                <a:solidFill>
                  <a:srgbClr val="7030A0"/>
                </a:solidFill>
              </a:rPr>
              <a:t>3. relaxation to the ground state</a:t>
            </a:r>
            <a:endParaRPr lang="en-US" altLang="en-US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en-US">
                <a:solidFill>
                  <a:srgbClr val="1F29E9"/>
                </a:solidFill>
                <a:sym typeface="+mn-ea"/>
              </a:rPr>
              <a:t>4. feeding upper and lower polaritons</a:t>
            </a:r>
            <a:endParaRPr lang="en-US" altLang="en-US">
              <a:solidFill>
                <a:schemeClr val="tx1"/>
              </a:solidFill>
              <a:sym typeface="+mn-ea"/>
            </a:endParaRPr>
          </a:p>
          <a:p>
            <a:pPr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</a:pPr>
            <a:endParaRPr lang="en-US" altLang="en-US">
              <a:solidFill>
                <a:schemeClr val="tx1"/>
              </a:solidFill>
              <a:sym typeface="+mn-ea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22910" y="1565275"/>
            <a:ext cx="2282825" cy="3256915"/>
            <a:chOff x="666" y="2451"/>
            <a:chExt cx="3595" cy="5129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1395" y="7238"/>
              <a:ext cx="2867" cy="0"/>
            </a:xfrm>
            <a:prstGeom prst="line">
              <a:avLst/>
            </a:prstGeom>
            <a:ln>
              <a:solidFill>
                <a:srgbClr val="2020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1395" y="4811"/>
              <a:ext cx="2867" cy="0"/>
            </a:xfrm>
            <a:prstGeom prst="line">
              <a:avLst/>
            </a:prstGeom>
            <a:ln>
              <a:solidFill>
                <a:srgbClr val="2020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1395" y="3828"/>
              <a:ext cx="2867" cy="0"/>
            </a:xfrm>
            <a:prstGeom prst="line">
              <a:avLst/>
            </a:prstGeom>
            <a:ln>
              <a:solidFill>
                <a:srgbClr val="2020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395" y="3409"/>
              <a:ext cx="2867" cy="0"/>
            </a:xfrm>
            <a:prstGeom prst="line">
              <a:avLst/>
            </a:prstGeom>
            <a:ln>
              <a:solidFill>
                <a:srgbClr val="2020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395" y="3178"/>
              <a:ext cx="2867" cy="0"/>
            </a:xfrm>
            <a:prstGeom prst="line">
              <a:avLst/>
            </a:prstGeom>
            <a:ln>
              <a:solidFill>
                <a:srgbClr val="2020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395" y="3003"/>
              <a:ext cx="2867" cy="0"/>
            </a:xfrm>
            <a:prstGeom prst="line">
              <a:avLst/>
            </a:prstGeom>
            <a:ln>
              <a:solidFill>
                <a:srgbClr val="2020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395" y="2884"/>
              <a:ext cx="2867" cy="0"/>
            </a:xfrm>
            <a:prstGeom prst="line">
              <a:avLst/>
            </a:prstGeom>
            <a:ln>
              <a:solidFill>
                <a:srgbClr val="2020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true">
              <a:off x="1745" y="2865"/>
              <a:ext cx="0" cy="4373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2490" y="2851"/>
              <a:ext cx="0" cy="1937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Subtitle 2"/>
            <p:cNvSpPr>
              <a:spLocks noGrp="true"/>
            </p:cNvSpPr>
            <p:nvPr/>
          </p:nvSpPr>
          <p:spPr>
            <a:xfrm>
              <a:off x="666" y="4287"/>
              <a:ext cx="728" cy="866"/>
            </a:xfrm>
            <a:prstGeom prst="rect">
              <a:avLst/>
            </a:prstGeom>
          </p:spPr>
          <p:txBody>
            <a:bodyPr vert="horz" lIns="91440" tIns="45720" rIns="91440" bIns="45720" rtlCol="0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+mj-lt"/>
                  <a:ea typeface="+mj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  <a:spcBef>
                  <a:spcPts val="500"/>
                </a:spcBef>
                <a:spcAft>
                  <a:spcPts val="0"/>
                </a:spcAft>
                <a:buFont typeface="Arial" panose="020B0604020202020204" pitchFamily="34" charset="0"/>
              </a:pPr>
              <a:r>
                <a:rPr lang="en-US" altLang="en-US">
                  <a:solidFill>
                    <a:schemeClr val="tx1"/>
                  </a:solidFill>
                </a:rPr>
                <a:t>E</a:t>
              </a:r>
              <a:r>
                <a:rPr lang="en-US" altLang="en-US" baseline="-25000">
                  <a:solidFill>
                    <a:schemeClr val="tx1"/>
                  </a:solidFill>
                </a:rPr>
                <a:t>1</a:t>
              </a:r>
              <a:endParaRPr lang="en-US" altLang="en-US">
                <a:solidFill>
                  <a:schemeClr val="tx1"/>
                </a:solidFill>
              </a:endParaRPr>
            </a:p>
            <a:p>
              <a:pPr marL="285750" indent="-285750" algn="l">
                <a:lnSpc>
                  <a:spcPct val="150000"/>
                </a:lnSpc>
                <a:spcBef>
                  <a:spcPts val="50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altLang="en-US">
                <a:solidFill>
                  <a:schemeClr val="tx1"/>
                </a:solidFill>
                <a:sym typeface="+mn-ea"/>
              </a:endParaRPr>
            </a:p>
            <a:p>
              <a:pPr algn="l">
                <a:lnSpc>
                  <a:spcPct val="150000"/>
                </a:lnSpc>
                <a:spcBef>
                  <a:spcPts val="500"/>
                </a:spcBef>
                <a:spcAft>
                  <a:spcPts val="0"/>
                </a:spcAft>
                <a:buFont typeface="Arial" panose="020B0604020202020204" pitchFamily="34" charset="0"/>
              </a:pPr>
              <a:endParaRPr lang="en-US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19" name="Subtitle 2"/>
            <p:cNvSpPr>
              <a:spLocks noGrp="true"/>
            </p:cNvSpPr>
            <p:nvPr/>
          </p:nvSpPr>
          <p:spPr>
            <a:xfrm>
              <a:off x="666" y="6714"/>
              <a:ext cx="728" cy="866"/>
            </a:xfrm>
            <a:prstGeom prst="rect">
              <a:avLst/>
            </a:prstGeom>
          </p:spPr>
          <p:txBody>
            <a:bodyPr vert="horz" lIns="91440" tIns="45720" rIns="91440" bIns="45720" rtlCol="0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+mj-lt"/>
                  <a:ea typeface="+mj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  <a:spcBef>
                  <a:spcPts val="500"/>
                </a:spcBef>
                <a:spcAft>
                  <a:spcPts val="0"/>
                </a:spcAft>
                <a:buFont typeface="Arial" panose="020B0604020202020204" pitchFamily="34" charset="0"/>
              </a:pPr>
              <a:r>
                <a:rPr lang="en-US" altLang="en-US">
                  <a:solidFill>
                    <a:schemeClr val="tx1"/>
                  </a:solidFill>
                </a:rPr>
                <a:t>E</a:t>
              </a:r>
              <a:r>
                <a:rPr lang="en-US" altLang="en-US" baseline="-25000">
                  <a:solidFill>
                    <a:schemeClr val="tx1"/>
                  </a:solidFill>
                </a:rPr>
                <a:t>0</a:t>
              </a:r>
              <a:endParaRPr lang="en-US" altLang="en-US">
                <a:solidFill>
                  <a:schemeClr val="tx1"/>
                </a:solidFill>
              </a:endParaRPr>
            </a:p>
            <a:p>
              <a:pPr marL="285750" indent="-285750" algn="l">
                <a:lnSpc>
                  <a:spcPct val="150000"/>
                </a:lnSpc>
                <a:spcBef>
                  <a:spcPts val="50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altLang="en-US">
                <a:solidFill>
                  <a:schemeClr val="tx1"/>
                </a:solidFill>
                <a:sym typeface="+mn-ea"/>
              </a:endParaRPr>
            </a:p>
            <a:p>
              <a:pPr algn="l">
                <a:lnSpc>
                  <a:spcPct val="150000"/>
                </a:lnSpc>
                <a:spcBef>
                  <a:spcPts val="500"/>
                </a:spcBef>
                <a:spcAft>
                  <a:spcPts val="0"/>
                </a:spcAft>
                <a:buFont typeface="Arial" panose="020B0604020202020204" pitchFamily="34" charset="0"/>
              </a:pPr>
              <a:endParaRPr lang="en-US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20" name="Subtitle 2"/>
            <p:cNvSpPr>
              <a:spLocks noGrp="true"/>
            </p:cNvSpPr>
            <p:nvPr/>
          </p:nvSpPr>
          <p:spPr>
            <a:xfrm>
              <a:off x="666" y="2451"/>
              <a:ext cx="728" cy="866"/>
            </a:xfrm>
            <a:prstGeom prst="rect">
              <a:avLst/>
            </a:prstGeom>
          </p:spPr>
          <p:txBody>
            <a:bodyPr vert="horz" lIns="91440" tIns="45720" rIns="91440" bIns="45720" rtlCol="0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+mj-lt"/>
                  <a:ea typeface="+mj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  <a:spcBef>
                  <a:spcPts val="500"/>
                </a:spcBef>
                <a:spcAft>
                  <a:spcPts val="0"/>
                </a:spcAft>
                <a:buFont typeface="Arial" panose="020B0604020202020204" pitchFamily="34" charset="0"/>
              </a:pPr>
              <a:r>
                <a:rPr lang="en-US" altLang="en-US">
                  <a:solidFill>
                    <a:schemeClr val="tx1"/>
                  </a:solidFill>
                </a:rPr>
                <a:t>E</a:t>
              </a:r>
              <a:r>
                <a:rPr lang="en-US" altLang="en-US" baseline="-25000">
                  <a:solidFill>
                    <a:schemeClr val="tx1"/>
                  </a:solidFill>
                </a:rPr>
                <a:t>n</a:t>
              </a:r>
              <a:endParaRPr lang="en-US" altLang="en-US">
                <a:solidFill>
                  <a:schemeClr val="tx1"/>
                </a:solidFill>
              </a:endParaRPr>
            </a:p>
            <a:p>
              <a:pPr marL="285750" indent="-285750" algn="l">
                <a:lnSpc>
                  <a:spcPct val="150000"/>
                </a:lnSpc>
                <a:spcBef>
                  <a:spcPts val="50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altLang="en-US">
                <a:solidFill>
                  <a:schemeClr val="tx1"/>
                </a:solidFill>
                <a:sym typeface="+mn-ea"/>
              </a:endParaRPr>
            </a:p>
            <a:p>
              <a:pPr algn="l">
                <a:lnSpc>
                  <a:spcPct val="150000"/>
                </a:lnSpc>
                <a:spcBef>
                  <a:spcPts val="500"/>
                </a:spcBef>
                <a:spcAft>
                  <a:spcPts val="0"/>
                </a:spcAft>
                <a:buFont typeface="Arial" panose="020B0604020202020204" pitchFamily="34" charset="0"/>
              </a:pPr>
              <a:endParaRPr lang="en-US" altLang="en-US">
                <a:solidFill>
                  <a:schemeClr val="tx1"/>
                </a:solidFill>
                <a:sym typeface="+mn-ea"/>
              </a:endParaRPr>
            </a:p>
          </p:txBody>
        </p:sp>
      </p:grpSp>
      <p:cxnSp>
        <p:nvCxnSpPr>
          <p:cNvPr id="23" name="Straight Connector 22"/>
          <p:cNvCxnSpPr/>
          <p:nvPr/>
        </p:nvCxnSpPr>
        <p:spPr>
          <a:xfrm>
            <a:off x="2879725" y="2798445"/>
            <a:ext cx="784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879725" y="3355340"/>
            <a:ext cx="784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ubtitle 2"/>
          <p:cNvSpPr>
            <a:spLocks noGrp="true"/>
          </p:cNvSpPr>
          <p:nvPr/>
        </p:nvSpPr>
        <p:spPr>
          <a:xfrm>
            <a:off x="3765550" y="2490470"/>
            <a:ext cx="714375" cy="54991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en-US">
                <a:solidFill>
                  <a:schemeClr val="tx1"/>
                </a:solidFill>
              </a:rPr>
              <a:t>E</a:t>
            </a:r>
            <a:r>
              <a:rPr lang="en-US" altLang="en-US" baseline="-25000">
                <a:solidFill>
                  <a:schemeClr val="tx1"/>
                </a:solidFill>
              </a:rPr>
              <a:t>UP</a:t>
            </a:r>
            <a:endParaRPr lang="en-US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26" name="Subtitle 2"/>
          <p:cNvSpPr>
            <a:spLocks noGrp="true"/>
          </p:cNvSpPr>
          <p:nvPr/>
        </p:nvSpPr>
        <p:spPr>
          <a:xfrm>
            <a:off x="3765550" y="3080385"/>
            <a:ext cx="645160" cy="54991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en-US">
                <a:solidFill>
                  <a:schemeClr val="tx1"/>
                </a:solidFill>
              </a:rPr>
              <a:t>E</a:t>
            </a:r>
            <a:r>
              <a:rPr lang="en-US" altLang="en-US" baseline="-25000">
                <a:solidFill>
                  <a:schemeClr val="tx1"/>
                </a:solidFill>
              </a:rPr>
              <a:t>LP</a:t>
            </a:r>
            <a:endParaRPr lang="en-US" altLang="en-US">
              <a:solidFill>
                <a:schemeClr val="tx1"/>
              </a:solidFill>
            </a:endParaRPr>
          </a:p>
          <a:p>
            <a:pPr marL="285750" indent="-28575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>
              <a:solidFill>
                <a:schemeClr val="tx1"/>
              </a:solidFill>
              <a:sym typeface="+mn-ea"/>
            </a:endParaRPr>
          </a:p>
          <a:p>
            <a:pPr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</a:pPr>
            <a:endParaRPr lang="en-US" altLang="en-US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true">
            <a:off x="2588895" y="2837180"/>
            <a:ext cx="590550" cy="154940"/>
          </a:xfrm>
          <a:prstGeom prst="straightConnector1">
            <a:avLst/>
          </a:prstGeom>
          <a:ln w="25400">
            <a:solidFill>
              <a:srgbClr val="1F29E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588895" y="3147060"/>
            <a:ext cx="592455" cy="138430"/>
          </a:xfrm>
          <a:prstGeom prst="straightConnector1">
            <a:avLst/>
          </a:prstGeom>
          <a:ln w="25400">
            <a:solidFill>
              <a:srgbClr val="1F29E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true">
            <a:off x="1870710" y="3059430"/>
            <a:ext cx="635" cy="1535430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ubtitle 9"/>
          <p:cNvSpPr>
            <a:spLocks noGrp="true"/>
          </p:cNvSpPr>
          <p:nvPr/>
        </p:nvSpPr>
        <p:spPr>
          <a:xfrm>
            <a:off x="257810" y="800100"/>
            <a:ext cx="5953125" cy="765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Font typeface="Arial" panose="020B0604020202020204" pitchFamily="34" charset="0"/>
            </a:pPr>
            <a:r>
              <a:rPr lang="en-US" altLang="en-US" sz="200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2) Off-</a:t>
            </a:r>
            <a:r>
              <a:rPr lang="en-US" altLang="en-US" sz="240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resonant (indirect) excitation</a:t>
            </a:r>
            <a:endParaRPr lang="en-US" altLang="en-US"/>
          </a:p>
        </p:txBody>
      </p:sp>
      <p:sp>
        <p:nvSpPr>
          <p:cNvPr id="2" name="Slide Number Placeholder 1"/>
          <p:cNvSpPr>
            <a:spLocks noGrp="true"/>
          </p:cNvSpPr>
          <p:nvPr>
            <p:ph type="sldNum" sz="quarter" idx="12"/>
          </p:nvPr>
        </p:nvSpPr>
        <p:spPr>
          <a:xfrm>
            <a:off x="11503660" y="6332220"/>
            <a:ext cx="601345" cy="450850"/>
          </a:xfrm>
        </p:spPr>
        <p:txBody>
          <a:bodyPr>
            <a:noAutofit/>
          </a:bodyPr>
          <a:p>
            <a:fld id="{49AE70B2-8BF9-45C0-BB95-33D1B9D3A854}" type="slidenum">
              <a:rPr lang="zh-CN" altLang="en-US" sz="2400" smtClean="0">
                <a:solidFill>
                  <a:srgbClr val="0070C0"/>
                </a:solidFill>
                <a:latin typeface="+mj-lt"/>
                <a:cs typeface="+mj-lt"/>
              </a:rPr>
            </a:fld>
            <a:endParaRPr lang="zh-CN" altLang="en-US" sz="2400" smtClean="0">
              <a:solidFill>
                <a:srgbClr val="0070C0"/>
              </a:solidFill>
              <a:latin typeface="+mj-lt"/>
              <a:cs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false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itle 1"/>
          <p:cNvSpPr>
            <a:spLocks noGrp="true"/>
          </p:cNvSpPr>
          <p:nvPr/>
        </p:nvSpPr>
        <p:spPr>
          <a:xfrm>
            <a:off x="1436370" y="252730"/>
            <a:ext cx="9144000" cy="6737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>
                <a:solidFill>
                  <a:srgbClr val="002060"/>
                </a:solidFill>
                <a:effectLst/>
              </a:rPr>
              <a:t>Results</a:t>
            </a:r>
            <a:endParaRPr lang="en-US" altLang="en-US" sz="3200">
              <a:solidFill>
                <a:srgbClr val="002060"/>
              </a:solidFill>
              <a:effectLst/>
            </a:endParaRPr>
          </a:p>
        </p:txBody>
      </p:sp>
      <p:sp>
        <p:nvSpPr>
          <p:cNvPr id="2" name="Subtitle 9"/>
          <p:cNvSpPr>
            <a:spLocks noGrp="true"/>
          </p:cNvSpPr>
          <p:nvPr/>
        </p:nvSpPr>
        <p:spPr>
          <a:xfrm>
            <a:off x="257810" y="791210"/>
            <a:ext cx="3884930" cy="765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Font typeface="Arial" panose="020B0604020202020204" pitchFamily="34" charset="0"/>
            </a:pPr>
            <a:r>
              <a:rPr lang="en-US" altLang="en-US" sz="200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2) Off-</a:t>
            </a:r>
            <a:r>
              <a:rPr lang="en-US" altLang="en-US" sz="240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resonant excitation</a:t>
            </a:r>
            <a:endParaRPr lang="en-US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endParaRPr lang="en-US" altLang="en-US"/>
          </a:p>
        </p:txBody>
      </p:sp>
      <p:sp>
        <p:nvSpPr>
          <p:cNvPr id="15" name="Subtitle 9"/>
          <p:cNvSpPr>
            <a:spLocks noGrp="true"/>
          </p:cNvSpPr>
          <p:nvPr/>
        </p:nvSpPr>
        <p:spPr>
          <a:xfrm>
            <a:off x="257810" y="1414780"/>
            <a:ext cx="3884295" cy="608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en-US" sz="2000">
                <a:solidFill>
                  <a:schemeClr val="tx1"/>
                </a:solidFill>
              </a:rPr>
              <a:t>Cavity decay:</a:t>
            </a:r>
            <a:endParaRPr lang="en-US" altLang="en-US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</a:pPr>
            <a:endParaRPr lang="en-US" altLang="en-US"/>
          </a:p>
        </p:txBody>
      </p:sp>
      <p:pic>
        <p:nvPicPr>
          <p:cNvPr id="10" name="Picture 9" descr="wp_1024_off_decay67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142105" y="2023745"/>
            <a:ext cx="3623945" cy="31305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185" y="2023745"/>
            <a:ext cx="3079750" cy="2867025"/>
          </a:xfrm>
          <a:prstGeom prst="rect">
            <a:avLst/>
          </a:prstGeom>
        </p:spPr>
      </p:pic>
      <p:sp>
        <p:nvSpPr>
          <p:cNvPr id="12" name="Subtitle 9"/>
          <p:cNvSpPr>
            <a:spLocks noGrp="true"/>
          </p:cNvSpPr>
          <p:nvPr/>
        </p:nvSpPr>
        <p:spPr>
          <a:xfrm>
            <a:off x="234950" y="5534025"/>
            <a:ext cx="11619230" cy="124904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chemeClr val="tx1"/>
                </a:solidFill>
                <a:cs typeface="+mj-lt"/>
                <a:sym typeface="+mn-ea"/>
              </a:rPr>
              <a:t>propagation is of the μm-scale</a:t>
            </a:r>
            <a:endParaRPr lang="en-US" altLang="en-US" sz="2000">
              <a:solidFill>
                <a:schemeClr val="tx1"/>
              </a:solidFill>
              <a:cs typeface="+mj-lt"/>
              <a:sym typeface="+mn-ea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polaritons survive for much longer than ascribed by the cavity lifetime (</a:t>
            </a:r>
            <a:r>
              <a:rPr lang="en-US" altLang="en-US" sz="200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τ</a:t>
            </a:r>
            <a:r>
              <a:rPr lang="en-US" altLang="en-US" sz="2000" baseline="-25000">
                <a:solidFill>
                  <a:schemeClr val="tx1"/>
                </a:solidFill>
                <a:cs typeface="+mj-lt"/>
                <a:sym typeface="+mn-ea"/>
              </a:rPr>
              <a:t>cav </a:t>
            </a:r>
            <a:r>
              <a:rPr lang="en-US" altLang="en-US" sz="2000">
                <a:solidFill>
                  <a:schemeClr val="tx1"/>
                </a:solidFill>
                <a:cs typeface="+mj-lt"/>
                <a:sym typeface="+mn-ea"/>
              </a:rPr>
              <a:t>= 15 fs)</a:t>
            </a:r>
            <a:endParaRPr lang="en-US" altLang="en-US"/>
          </a:p>
        </p:txBody>
      </p:sp>
      <p:pic>
        <p:nvPicPr>
          <p:cNvPr id="4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" y="2070735"/>
            <a:ext cx="3263265" cy="302387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>
          <a:xfrm>
            <a:off x="11503660" y="6332220"/>
            <a:ext cx="601345" cy="450850"/>
          </a:xfrm>
        </p:spPr>
        <p:txBody>
          <a:bodyPr>
            <a:noAutofit/>
          </a:bodyPr>
          <a:p>
            <a:fld id="{49AE70B2-8BF9-45C0-BB95-33D1B9D3A854}" type="slidenum">
              <a:rPr lang="zh-CN" altLang="en-US" sz="2400" smtClean="0">
                <a:solidFill>
                  <a:srgbClr val="0070C0"/>
                </a:solidFill>
                <a:latin typeface="+mj-lt"/>
                <a:cs typeface="+mj-lt"/>
              </a:rPr>
            </a:fld>
            <a:endParaRPr lang="zh-CN" altLang="en-US" sz="2400" smtClean="0">
              <a:solidFill>
                <a:srgbClr val="0070C0"/>
              </a:solidFill>
              <a:latin typeface="+mj-lt"/>
              <a:cs typeface="+mj-lt"/>
            </a:endParaRPr>
          </a:p>
        </p:txBody>
      </p:sp>
      <p:pic>
        <p:nvPicPr>
          <p:cNvPr id="6" name="Picture 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9707880" y="93345"/>
            <a:ext cx="2396954" cy="11267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12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true"/>
          </p:cNvSpPr>
          <p:nvPr/>
        </p:nvSpPr>
        <p:spPr>
          <a:xfrm>
            <a:off x="1426845" y="252730"/>
            <a:ext cx="9144000" cy="6737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>
                <a:effectLst/>
              </a:rPr>
              <a:t>Summary</a:t>
            </a:r>
            <a:endParaRPr lang="en-US" altLang="en-US" sz="3200">
              <a:effectLst/>
            </a:endParaRPr>
          </a:p>
        </p:txBody>
      </p:sp>
      <p:pic>
        <p:nvPicPr>
          <p:cNvPr id="12" name="Picture 11" descr="NSC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0565765" y="19685"/>
            <a:ext cx="1590040" cy="1006475"/>
          </a:xfrm>
          <a:prstGeom prst="rect">
            <a:avLst/>
          </a:prstGeom>
        </p:spPr>
      </p:pic>
      <p:sp>
        <p:nvSpPr>
          <p:cNvPr id="36" name="Subtitle 2"/>
          <p:cNvSpPr>
            <a:spLocks noGrp="true"/>
          </p:cNvSpPr>
          <p:nvPr/>
        </p:nvSpPr>
        <p:spPr>
          <a:xfrm>
            <a:off x="669290" y="1240790"/>
            <a:ext cx="11060430" cy="34067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chemeClr val="tx1"/>
                </a:solidFill>
              </a:rPr>
              <a:t>Polariton propagation was studied by means of QM/MM simulations </a:t>
            </a:r>
            <a:endParaRPr lang="en-US" altLang="en-US" sz="2000">
              <a:solidFill>
                <a:schemeClr val="tx1"/>
              </a:solidFill>
            </a:endParaRPr>
          </a:p>
          <a:p>
            <a:pPr marL="285750" indent="-28575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rgbClr val="FF0000"/>
                </a:solidFill>
              </a:rPr>
              <a:t>The transport is of </a:t>
            </a:r>
            <a:r>
              <a:rPr lang="en-US" alt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μm-range, which is 2−3 orders of magnitude higher than the diffusion length of typical organic materials</a:t>
            </a:r>
            <a:endParaRPr lang="en-US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chemeClr val="tx1"/>
                </a:solidFill>
              </a:rPr>
              <a:t>Polaritons can survive much longer than the cavity lifetime due to the dark states</a:t>
            </a:r>
            <a:endParaRPr lang="en-US" altLang="en-US" sz="2000">
              <a:solidFill>
                <a:schemeClr val="tx1"/>
              </a:solidFill>
            </a:endParaRPr>
          </a:p>
          <a:p>
            <a:pPr marL="285750" indent="-28575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chemeClr val="tx1"/>
                </a:solidFill>
              </a:rPr>
              <a:t>We believe that these findings will help rationally design of molecule-cavity systems for achieving coherent long-range energy transport</a:t>
            </a:r>
            <a:endParaRPr lang="en-US" altLang="en-US">
              <a:solidFill>
                <a:schemeClr val="tx1"/>
              </a:solidFill>
            </a:endParaRPr>
          </a:p>
          <a:p>
            <a:pPr marL="285750" indent="-28575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>
              <a:solidFill>
                <a:schemeClr val="tx1"/>
              </a:solidFill>
            </a:endParaRPr>
          </a:p>
          <a:p>
            <a:pPr marL="285750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>
          <a:xfrm>
            <a:off x="11503660" y="6332220"/>
            <a:ext cx="601345" cy="450850"/>
          </a:xfrm>
        </p:spPr>
        <p:txBody>
          <a:bodyPr>
            <a:noAutofit/>
          </a:bodyPr>
          <a:p>
            <a:fld id="{49AE70B2-8BF9-45C0-BB95-33D1B9D3A854}" type="slidenum">
              <a:rPr lang="zh-CN" altLang="en-US" sz="2400" smtClean="0">
                <a:solidFill>
                  <a:srgbClr val="0070C0"/>
                </a:solidFill>
                <a:latin typeface="+mj-lt"/>
                <a:cs typeface="+mj-lt"/>
              </a:rPr>
            </a:fld>
            <a:endParaRPr lang="zh-CN" altLang="en-US" sz="2400" smtClean="0">
              <a:solidFill>
                <a:srgbClr val="0070C0"/>
              </a:solidFill>
              <a:latin typeface="+mj-lt"/>
              <a:cs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1524000" y="198120"/>
            <a:ext cx="9144000" cy="673735"/>
          </a:xfrm>
        </p:spPr>
        <p:txBody>
          <a:bodyPr>
            <a:noAutofit/>
          </a:bodyPr>
          <a:p>
            <a:r>
              <a:rPr lang="en-US" altLang="en-US" sz="3200">
                <a:solidFill>
                  <a:srgbClr val="002060"/>
                </a:solidFill>
                <a:effectLst/>
              </a:rPr>
              <a:t>Acknowledgements</a:t>
            </a:r>
            <a:endParaRPr lang="en-US" altLang="en-US" sz="3200">
              <a:solidFill>
                <a:srgbClr val="002060"/>
              </a:solidFill>
              <a:effectLst/>
            </a:endParaRPr>
          </a:p>
        </p:txBody>
      </p:sp>
      <p:sp>
        <p:nvSpPr>
          <p:cNvPr id="3" name="Slide Number Placeholder 2"/>
          <p:cNvSpPr>
            <a:spLocks noGrp="true"/>
          </p:cNvSpPr>
          <p:nvPr>
            <p:ph type="sldNum" sz="quarter" idx="12"/>
          </p:nvPr>
        </p:nvSpPr>
        <p:spPr>
          <a:xfrm>
            <a:off x="11503660" y="6332220"/>
            <a:ext cx="601345" cy="450850"/>
          </a:xfrm>
        </p:spPr>
        <p:txBody>
          <a:bodyPr>
            <a:noAutofit/>
          </a:bodyPr>
          <a:p>
            <a:fld id="{49AE70B2-8BF9-45C0-BB95-33D1B9D3A854}" type="slidenum">
              <a:rPr lang="zh-CN" altLang="en-US" sz="2400" smtClean="0">
                <a:solidFill>
                  <a:srgbClr val="0070C0"/>
                </a:solidFill>
                <a:latin typeface="+mj-lt"/>
                <a:cs typeface="+mj-lt"/>
              </a:rPr>
            </a:fld>
            <a:endParaRPr lang="zh-CN" altLang="en-US" sz="2400" smtClean="0">
              <a:solidFill>
                <a:srgbClr val="0070C0"/>
              </a:solidFill>
              <a:latin typeface="+mj-lt"/>
              <a:cs typeface="+mj-lt"/>
            </a:endParaRPr>
          </a:p>
        </p:txBody>
      </p:sp>
      <p:pic>
        <p:nvPicPr>
          <p:cNvPr id="7" name="Picture 6" descr="NSC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0565765" y="19685"/>
            <a:ext cx="1590040" cy="1006475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630555" y="5445760"/>
            <a:ext cx="2606040" cy="885825"/>
            <a:chOff x="30442" y="10881"/>
            <a:chExt cx="7823" cy="2520"/>
          </a:xfrm>
        </p:grpSpPr>
        <p:pic>
          <p:nvPicPr>
            <p:cNvPr id="11" name="Picture 10" descr="academy_logo"/>
            <p:cNvPicPr>
              <a:picLocks noChangeAspect="true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42" y="10881"/>
              <a:ext cx="7822" cy="2521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30443" y="10881"/>
              <a:ext cx="7822" cy="252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pic>
        <p:nvPicPr>
          <p:cNvPr id="8" name="Picture 7" descr="1200px-CSC_logo.svg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325" y="5445760"/>
            <a:ext cx="1554480" cy="988060"/>
          </a:xfrm>
          <a:prstGeom prst="rect">
            <a:avLst/>
          </a:prstGeom>
        </p:spPr>
      </p:pic>
      <p:pic>
        <p:nvPicPr>
          <p:cNvPr id="10" name="Picture 9" descr="logo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05" y="-1905"/>
            <a:ext cx="1026160" cy="11106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8368030" y="5115560"/>
            <a:ext cx="2343150" cy="131826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932045" y="1694180"/>
            <a:ext cx="1880870" cy="2564130"/>
            <a:chOff x="2099" y="2668"/>
            <a:chExt cx="3386" cy="4522"/>
          </a:xfrm>
        </p:grpSpPr>
        <p:pic>
          <p:nvPicPr>
            <p:cNvPr id="9" name="Picture 8" descr="Ruth"/>
            <p:cNvPicPr>
              <a:picLocks noChangeAspect="true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99" y="2668"/>
              <a:ext cx="3386" cy="4523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2099" y="2668"/>
              <a:ext cx="3387" cy="452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515110" y="1693545"/>
            <a:ext cx="2073275" cy="2564765"/>
            <a:chOff x="7907" y="3720"/>
            <a:chExt cx="2720" cy="3358"/>
          </a:xfrm>
        </p:grpSpPr>
        <p:pic>
          <p:nvPicPr>
            <p:cNvPr id="4" name="Picture 3"/>
            <p:cNvPicPr>
              <a:picLocks noChangeAspect="true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19" y="3721"/>
              <a:ext cx="2708" cy="3357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7907" y="3720"/>
              <a:ext cx="2720" cy="335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187055" y="1692910"/>
            <a:ext cx="2524125" cy="2564765"/>
            <a:chOff x="12219" y="2845"/>
            <a:chExt cx="5110" cy="5110"/>
          </a:xfrm>
        </p:grpSpPr>
        <p:pic>
          <p:nvPicPr>
            <p:cNvPr id="6" name="Picture 5"/>
            <p:cNvPicPr>
              <a:picLocks noChangeAspect="true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219" y="2845"/>
              <a:ext cx="5110" cy="511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12219" y="2845"/>
              <a:ext cx="5110" cy="511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21" name="Subtitle 20"/>
          <p:cNvSpPr>
            <a:spLocks noGrp="true"/>
          </p:cNvSpPr>
          <p:nvPr>
            <p:ph type="subTitle" idx="1"/>
          </p:nvPr>
        </p:nvSpPr>
        <p:spPr>
          <a:xfrm>
            <a:off x="1523365" y="4257675"/>
            <a:ext cx="2065655" cy="516890"/>
          </a:xfrm>
        </p:spPr>
        <p:txBody>
          <a:bodyPr>
            <a:normAutofit/>
          </a:bodyPr>
          <a:p>
            <a:pPr algn="ctr">
              <a:lnSpc>
                <a:spcPct val="150000"/>
              </a:lnSpc>
            </a:pPr>
            <a:r>
              <a:rPr lang="en-US" altLang="en-US">
                <a:solidFill>
                  <a:schemeClr val="tx1"/>
                </a:solidFill>
                <a:latin typeface="+mn-lt"/>
                <a:cs typeface="+mn-lt"/>
              </a:rPr>
              <a:t>Gerrit Groenhof</a:t>
            </a:r>
            <a:endParaRPr lang="en-US" altLang="en-US">
              <a:solidFill>
                <a:schemeClr val="tx1"/>
              </a:solidFill>
              <a:latin typeface="+mn-lt"/>
              <a:cs typeface="+mn-lt"/>
            </a:endParaRPr>
          </a:p>
        </p:txBody>
      </p:sp>
      <p:sp>
        <p:nvSpPr>
          <p:cNvPr id="22" name="Subtitle 20"/>
          <p:cNvSpPr>
            <a:spLocks noGrp="true"/>
          </p:cNvSpPr>
          <p:nvPr/>
        </p:nvSpPr>
        <p:spPr>
          <a:xfrm>
            <a:off x="4932045" y="4258945"/>
            <a:ext cx="1880235" cy="516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>
                <a:solidFill>
                  <a:schemeClr val="tx1"/>
                </a:solidFill>
                <a:latin typeface="+mn-lt"/>
                <a:cs typeface="+mn-lt"/>
              </a:rPr>
              <a:t>Ruth Tichauer</a:t>
            </a:r>
            <a:endParaRPr lang="en-US" altLang="en-US">
              <a:solidFill>
                <a:schemeClr val="tx1"/>
              </a:solidFill>
              <a:latin typeface="+mn-lt"/>
              <a:cs typeface="+mn-lt"/>
            </a:endParaRPr>
          </a:p>
        </p:txBody>
      </p:sp>
      <p:sp>
        <p:nvSpPr>
          <p:cNvPr id="23" name="Subtitle 20"/>
          <p:cNvSpPr>
            <a:spLocks noGrp="true"/>
          </p:cNvSpPr>
          <p:nvPr/>
        </p:nvSpPr>
        <p:spPr>
          <a:xfrm>
            <a:off x="8187055" y="4257675"/>
            <a:ext cx="2524125" cy="516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>
                <a:solidFill>
                  <a:schemeClr val="tx1"/>
                </a:solidFill>
                <a:latin typeface="+mn-lt"/>
                <a:cs typeface="+mn-lt"/>
              </a:rPr>
              <a:t>Johannes Feist</a:t>
            </a:r>
            <a:endParaRPr lang="en-US" altLang="en-US">
              <a:solidFill>
                <a:schemeClr val="tx1"/>
              </a:solidFill>
              <a:latin typeface="+mn-lt"/>
              <a:cs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true"/>
          </p:cNvSpPr>
          <p:nvPr/>
        </p:nvSpPr>
        <p:spPr>
          <a:xfrm>
            <a:off x="1426845" y="252730"/>
            <a:ext cx="9144000" cy="6737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>
                <a:effectLst/>
              </a:rPr>
              <a:t>References</a:t>
            </a:r>
            <a:endParaRPr lang="en-US" altLang="en-US" sz="3200">
              <a:effectLst/>
            </a:endParaRPr>
          </a:p>
        </p:txBody>
      </p:sp>
      <p:pic>
        <p:nvPicPr>
          <p:cNvPr id="12" name="Picture 11" descr="NSC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0565765" y="19685"/>
            <a:ext cx="1590040" cy="1006475"/>
          </a:xfrm>
          <a:prstGeom prst="rect">
            <a:avLst/>
          </a:prstGeom>
        </p:spPr>
      </p:pic>
      <p:sp>
        <p:nvSpPr>
          <p:cNvPr id="36" name="Subtitle 2"/>
          <p:cNvSpPr>
            <a:spLocks noGrp="true"/>
          </p:cNvSpPr>
          <p:nvPr/>
        </p:nvSpPr>
        <p:spPr>
          <a:xfrm>
            <a:off x="111125" y="1240790"/>
            <a:ext cx="11618595" cy="193421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tx1"/>
                </a:solidFill>
                <a:sym typeface="+mn-ea"/>
              </a:rPr>
              <a:t>IRENA 2016: </a:t>
            </a:r>
            <a:r>
              <a:rPr lang="en-US" u="sng">
                <a:solidFill>
                  <a:schemeClr val="tx1"/>
                </a:solidFill>
                <a:sym typeface="+mn-ea"/>
              </a:rPr>
              <a:t>https://www.irena.org/publications/2016/Jun/End-of-life-management-Solar-Photovoltaic-Panel</a:t>
            </a:r>
            <a:endParaRPr lang="en-US" u="sng">
              <a:solidFill>
                <a:schemeClr val="tx1"/>
              </a:solidFill>
              <a:sym typeface="+mn-ea"/>
            </a:endParaRPr>
          </a:p>
          <a:p>
            <a:pPr marL="285750" indent="-28575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tx1"/>
                </a:solidFill>
                <a:sym typeface="+mn-ea"/>
              </a:rPr>
              <a:t>IEA 2022: </a:t>
            </a:r>
            <a:r>
              <a:rPr lang="en-US" u="sng">
                <a:solidFill>
                  <a:schemeClr val="tx1"/>
                </a:solidFill>
                <a:sym typeface="+mn-ea"/>
              </a:rPr>
              <a:t>https://iea-pvps.org/wp-content/uploads/2022/09/PVPS_Trend_Report_2022.pdf</a:t>
            </a:r>
            <a:endParaRPr lang="en-US" altLang="en-US">
              <a:solidFill>
                <a:schemeClr val="tx1"/>
              </a:solidFill>
            </a:endParaRPr>
          </a:p>
          <a:p>
            <a:pPr marL="285750" indent="-28575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tx1"/>
                </a:solidFill>
              </a:rPr>
              <a:t>NREL </a:t>
            </a:r>
            <a:r>
              <a:rPr lang="en-US">
                <a:solidFill>
                  <a:schemeClr val="tx1"/>
                </a:solidFill>
              </a:rPr>
              <a:t>chart: </a:t>
            </a:r>
            <a:r>
              <a:rPr lang="en-US" altLang="en-US" u="sng">
                <a:solidFill>
                  <a:schemeClr val="tx1"/>
                </a:solidFill>
                <a:sym typeface="+mn-ea"/>
              </a:rPr>
              <a:t>https://www.nrel.gov/pv/cell-efficiency.htm</a:t>
            </a:r>
            <a:r>
              <a:rPr lang="en-US" altLang="en-US">
                <a:solidFill>
                  <a:schemeClr val="tx1"/>
                </a:solidFill>
                <a:sym typeface="+mn-ea"/>
              </a:rPr>
              <a:t>l</a:t>
            </a:r>
            <a:endParaRPr lang="en-US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</a:pPr>
            <a:endParaRPr lang="en-US" altLang="en-US">
              <a:solidFill>
                <a:schemeClr val="tx1"/>
              </a:solidFill>
            </a:endParaRPr>
          </a:p>
          <a:p>
            <a:pPr marL="285750" indent="-28575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>
              <a:solidFill>
                <a:schemeClr val="tx1"/>
              </a:solidFill>
            </a:endParaRPr>
          </a:p>
          <a:p>
            <a:pPr marL="285750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>
          <a:xfrm>
            <a:off x="11503660" y="6332220"/>
            <a:ext cx="601345" cy="450850"/>
          </a:xfrm>
        </p:spPr>
        <p:txBody>
          <a:bodyPr>
            <a:noAutofit/>
          </a:bodyPr>
          <a:p>
            <a:fld id="{49AE70B2-8BF9-45C0-BB95-33D1B9D3A854}" type="slidenum">
              <a:rPr lang="zh-CN" altLang="en-US" sz="2400" smtClean="0">
                <a:solidFill>
                  <a:srgbClr val="0070C0"/>
                </a:solidFill>
                <a:latin typeface="+mj-lt"/>
                <a:cs typeface="+mj-lt"/>
              </a:rPr>
            </a:fld>
            <a:endParaRPr lang="zh-CN" altLang="en-US" sz="2400" smtClean="0">
              <a:solidFill>
                <a:srgbClr val="0070C0"/>
              </a:solidFill>
              <a:latin typeface="+mj-lt"/>
              <a:cs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itle 1"/>
          <p:cNvSpPr>
            <a:spLocks noGrp="true"/>
          </p:cNvSpPr>
          <p:nvPr/>
        </p:nvSpPr>
        <p:spPr>
          <a:xfrm>
            <a:off x="1436370" y="252730"/>
            <a:ext cx="9144000" cy="6737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>
                <a:solidFill>
                  <a:srgbClr val="002060"/>
                </a:solidFill>
                <a:effectLst/>
              </a:rPr>
              <a:t>Results</a:t>
            </a:r>
            <a:endParaRPr lang="en-US" altLang="en-US" sz="3200">
              <a:solidFill>
                <a:srgbClr val="002060"/>
              </a:solidFill>
              <a:effectLst/>
            </a:endParaRPr>
          </a:p>
        </p:txBody>
      </p:sp>
      <p:sp>
        <p:nvSpPr>
          <p:cNvPr id="11" name="Subtitle 9"/>
          <p:cNvSpPr>
            <a:spLocks noGrp="true"/>
          </p:cNvSpPr>
          <p:nvPr/>
        </p:nvSpPr>
        <p:spPr>
          <a:xfrm>
            <a:off x="257810" y="791210"/>
            <a:ext cx="3884930" cy="765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Font typeface="Arial" panose="020B0604020202020204" pitchFamily="34" charset="0"/>
            </a:pPr>
            <a:r>
              <a:rPr lang="en-US" altLang="en-US" sz="200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R</a:t>
            </a:r>
            <a:r>
              <a:rPr lang="en-US" altLang="en-US" sz="240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esonant excitation</a:t>
            </a:r>
            <a:endParaRPr lang="en-US" altLang="en-US"/>
          </a:p>
        </p:txBody>
      </p:sp>
      <p:sp>
        <p:nvSpPr>
          <p:cNvPr id="2" name="Slide Number Placeholder 1"/>
          <p:cNvSpPr>
            <a:spLocks noGrp="true"/>
          </p:cNvSpPr>
          <p:nvPr>
            <p:ph type="sldNum" sz="quarter" idx="12"/>
          </p:nvPr>
        </p:nvSpPr>
        <p:spPr>
          <a:xfrm>
            <a:off x="11503660" y="6332220"/>
            <a:ext cx="601345" cy="450850"/>
          </a:xfrm>
        </p:spPr>
        <p:txBody>
          <a:bodyPr>
            <a:noAutofit/>
          </a:bodyPr>
          <a:p>
            <a:fld id="{49AE70B2-8BF9-45C0-BB95-33D1B9D3A854}" type="slidenum">
              <a:rPr lang="zh-CN" altLang="en-US" sz="2400" smtClean="0">
                <a:solidFill>
                  <a:srgbClr val="0070C0"/>
                </a:solidFill>
                <a:latin typeface="+mj-lt"/>
                <a:cs typeface="+mj-lt"/>
              </a:rPr>
            </a:fld>
            <a:endParaRPr lang="zh-CN" altLang="en-US" sz="2400" smtClean="0">
              <a:solidFill>
                <a:srgbClr val="0070C0"/>
              </a:solidFill>
              <a:latin typeface="+mj-lt"/>
              <a:cs typeface="+mj-lt"/>
            </a:endParaRPr>
          </a:p>
        </p:txBody>
      </p:sp>
      <p:sp>
        <p:nvSpPr>
          <p:cNvPr id="18" name="Subtitle 2"/>
          <p:cNvSpPr>
            <a:spLocks noGrp="true"/>
          </p:cNvSpPr>
          <p:nvPr/>
        </p:nvSpPr>
        <p:spPr>
          <a:xfrm>
            <a:off x="755015" y="5824220"/>
            <a:ext cx="5051425" cy="920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analytical solution with disorder                (σ = 0.05 eV, average of 50 runs)</a:t>
            </a:r>
            <a:endParaRPr lang="en-US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4" name="Subtitle 2"/>
          <p:cNvSpPr>
            <a:spLocks noGrp="true"/>
          </p:cNvSpPr>
          <p:nvPr/>
        </p:nvSpPr>
        <p:spPr>
          <a:xfrm>
            <a:off x="6457315" y="5979795"/>
            <a:ext cx="4907915" cy="4781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full MD</a:t>
            </a:r>
            <a:endParaRPr lang="en-US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5" name="Picture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457315" y="2113915"/>
            <a:ext cx="4907915" cy="371665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15" y="2113915"/>
            <a:ext cx="5051425" cy="37103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Subtitle 2"/>
              <p:cNvSpPr>
                <a:spLocks noGrp="true"/>
              </p:cNvSpPr>
              <p:nvPr/>
            </p:nvSpPr>
            <p:spPr>
              <a:xfrm>
                <a:off x="755015" y="1556385"/>
                <a:ext cx="5051425" cy="7397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+mj-lt"/>
                    <a:ea typeface="+mj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lnSpc>
                    <a:spcPct val="100000"/>
                  </a:lnSpc>
                  <a:spcBef>
                    <a:spcPts val="500"/>
                  </a:spcBef>
                </a:pP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altLang="en-US" sz="2000" i="1">
                            <a:solidFill>
                              <a:schemeClr val="tx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dPr>
                      <m:e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|</m:t>
                        </m:r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𝛹</m:t>
                        </m:r>
                        <m:d>
                          <m:dPr>
                            <m:ctrlPr>
                              <a:rPr lang="en-US" altLang="en-US" sz="2000" i="1">
                                <a:solidFill>
                                  <a:schemeClr val="tx1"/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dPr>
                          <m:e>
                            <m:r>
                              <a:rPr lang="en-US" altLang="en-US" sz="2000" i="1">
                                <a:solidFill>
                                  <a:schemeClr val="tx1"/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altLang="en-US" sz="2000" i="1">
                        <a:solidFill>
                          <a:schemeClr val="tx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altLang="en-US" sz="2000" i="1">
                            <a:solidFill>
                              <a:schemeClr val="tx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naryPr>
                      <m:sub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𝑚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en-US" sz="2000" i="1">
                                <a:solidFill>
                                  <a:schemeClr val="tx1"/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solidFill>
                                  <a:schemeClr val="tx1"/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en-US" sz="2000" i="1">
                                <a:solidFill>
                                  <a:schemeClr val="tx1"/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𝑚</m:t>
                            </m:r>
                          </m:sub>
                        </m:sSub>
                        <m:sSup>
                          <m:sSupPr>
                            <m:ctrlPr>
                              <a:rPr lang="en-US" altLang="en-US" sz="2000" i="1">
                                <a:solidFill>
                                  <a:schemeClr val="tx1"/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pPr>
                          <m:e>
                            <m:r>
                              <a:rPr lang="en-US" altLang="en-US" sz="2000" i="1">
                                <a:solidFill>
                                  <a:schemeClr val="tx1"/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en-US" sz="2000" i="1">
                                <a:solidFill>
                                  <a:schemeClr val="tx1"/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altLang="en-US" sz="2000" i="1">
                                <a:solidFill>
                                  <a:schemeClr val="tx1"/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𝑡</m:t>
                            </m:r>
                            <m:r>
                              <a:rPr lang="en-US" altLang="en-US" sz="2000" i="1">
                                <a:solidFill>
                                  <a:schemeClr val="tx1"/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/ℏ</m:t>
                            </m:r>
                          </m:sup>
                        </m:sSup>
                        <m:d>
                          <m:dPr>
                            <m:begChr m:val=""/>
                            <m:endChr m:val="⟩"/>
                            <m:ctrlPr>
                              <a:rPr lang="en-US" altLang="en-US" sz="2000" i="1">
                                <a:solidFill>
                                  <a:schemeClr val="tx1"/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dPr>
                          <m:e>
                            <m:r>
                              <a:rPr lang="en-US" altLang="en-US" sz="2000" i="1">
                                <a:solidFill>
                                  <a:schemeClr val="tx1"/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US" altLang="en-US" sz="2000" i="1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𝑚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US" altLang="en-US" sz="2400">
                    <a:solidFill>
                      <a:schemeClr val="tx1"/>
                    </a:solidFill>
                  </a:rPr>
                  <a:t> </a:t>
                </a:r>
                <a:endParaRPr lang="en-US" altLang="en-US" sz="24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Subtitle 2"/>
              <p:cNvSpPr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755015" y="1556385"/>
                <a:ext cx="5051425" cy="739775"/>
              </a:xfrm>
              <a:prstGeom prst="rect">
                <a:avLst/>
              </a:prstGeom>
              <a:blipFill rotWithShape="true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itle 1"/>
          <p:cNvSpPr>
            <a:spLocks noGrp="true"/>
          </p:cNvSpPr>
          <p:nvPr/>
        </p:nvSpPr>
        <p:spPr>
          <a:xfrm>
            <a:off x="235585" y="252730"/>
            <a:ext cx="11610340" cy="6737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>
                <a:solidFill>
                  <a:srgbClr val="002060"/>
                </a:solidFill>
                <a:effectLst/>
              </a:rPr>
              <a:t>Interactions between a molecule and a photon</a:t>
            </a:r>
            <a:endParaRPr lang="en-US" altLang="en-US" sz="3200">
              <a:solidFill>
                <a:srgbClr val="002060"/>
              </a:solidFill>
              <a:effectLst/>
            </a:endParaRPr>
          </a:p>
        </p:txBody>
      </p:sp>
      <p:sp>
        <p:nvSpPr>
          <p:cNvPr id="3" name="Slide Number Placeholder 2"/>
          <p:cNvSpPr>
            <a:spLocks noGrp="true"/>
          </p:cNvSpPr>
          <p:nvPr>
            <p:ph type="sldNum" sz="quarter" idx="12"/>
          </p:nvPr>
        </p:nvSpPr>
        <p:spPr>
          <a:xfrm>
            <a:off x="11503660" y="6332220"/>
            <a:ext cx="601345" cy="450850"/>
          </a:xfrm>
        </p:spPr>
        <p:txBody>
          <a:bodyPr>
            <a:noAutofit/>
          </a:bodyPr>
          <a:p>
            <a:fld id="{49AE70B2-8BF9-45C0-BB95-33D1B9D3A854}" type="slidenum">
              <a:rPr lang="zh-CN" altLang="en-US" sz="2400" smtClean="0">
                <a:solidFill>
                  <a:srgbClr val="0070C0"/>
                </a:solidFill>
                <a:latin typeface="+mj-lt"/>
                <a:cs typeface="+mj-lt"/>
              </a:rPr>
            </a:fld>
            <a:endParaRPr lang="zh-CN" altLang="en-US" sz="2400" smtClean="0">
              <a:solidFill>
                <a:srgbClr val="0070C0"/>
              </a:solidFill>
              <a:latin typeface="+mj-lt"/>
              <a:cs typeface="+mj-lt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2515870" y="2712720"/>
            <a:ext cx="1179195" cy="1586865"/>
            <a:chOff x="3288" y="4086"/>
            <a:chExt cx="1857" cy="2499"/>
          </a:xfrm>
        </p:grpSpPr>
        <p:grpSp>
          <p:nvGrpSpPr>
            <p:cNvPr id="43" name="Group 42"/>
            <p:cNvGrpSpPr/>
            <p:nvPr/>
          </p:nvGrpSpPr>
          <p:grpSpPr>
            <a:xfrm>
              <a:off x="3711" y="4342"/>
              <a:ext cx="1015" cy="1252"/>
              <a:chOff x="12531" y="2567"/>
              <a:chExt cx="1015" cy="1252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 flipV="true">
                <a:off x="12531" y="2567"/>
                <a:ext cx="1015" cy="6"/>
              </a:xfrm>
              <a:prstGeom prst="line">
                <a:avLst/>
              </a:prstGeom>
              <a:ln w="34925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/>
              <p:cNvCxnSpPr/>
              <p:nvPr/>
            </p:nvCxnSpPr>
            <p:spPr>
              <a:xfrm flipV="true">
                <a:off x="12531" y="3813"/>
                <a:ext cx="1015" cy="6"/>
              </a:xfrm>
              <a:prstGeom prst="line">
                <a:avLst/>
              </a:prstGeom>
              <a:ln w="34925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Group 71"/>
            <p:cNvGrpSpPr/>
            <p:nvPr/>
          </p:nvGrpSpPr>
          <p:grpSpPr>
            <a:xfrm>
              <a:off x="3710" y="4086"/>
              <a:ext cx="1015" cy="1766"/>
              <a:chOff x="11744" y="2367"/>
              <a:chExt cx="1015" cy="1766"/>
            </a:xfrm>
          </p:grpSpPr>
          <p:grpSp>
            <p:nvGrpSpPr>
              <p:cNvPr id="63" name="Group 62"/>
              <p:cNvGrpSpPr/>
              <p:nvPr/>
            </p:nvGrpSpPr>
            <p:grpSpPr>
              <a:xfrm>
                <a:off x="11744" y="2623"/>
                <a:ext cx="1015" cy="1252"/>
                <a:chOff x="12531" y="2567"/>
                <a:chExt cx="1015" cy="1252"/>
              </a:xfrm>
            </p:grpSpPr>
            <p:cxnSp>
              <p:nvCxnSpPr>
                <p:cNvPr id="64" name="Straight Connector 63"/>
                <p:cNvCxnSpPr/>
                <p:nvPr/>
              </p:nvCxnSpPr>
              <p:spPr>
                <a:xfrm flipV="true">
                  <a:off x="12531" y="2567"/>
                  <a:ext cx="1015" cy="6"/>
                </a:xfrm>
                <a:prstGeom prst="line">
                  <a:avLst/>
                </a:prstGeom>
                <a:ln w="34925" cmpd="sng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V="true">
                  <a:off x="12531" y="3813"/>
                  <a:ext cx="1015" cy="6"/>
                </a:xfrm>
                <a:prstGeom prst="line">
                  <a:avLst/>
                </a:prstGeom>
                <a:ln w="34925" cmpd="sng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8" name="Oval 67"/>
              <p:cNvSpPr/>
              <p:nvPr/>
            </p:nvSpPr>
            <p:spPr>
              <a:xfrm>
                <a:off x="11974" y="2367"/>
                <a:ext cx="556" cy="176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12144" y="2517"/>
                <a:ext cx="215" cy="22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>
                    <a:alpha val="9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12145" y="3768"/>
                <a:ext cx="214" cy="20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>
                    <a:alpha val="9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</p:grpSp>
        <p:sp>
          <p:nvSpPr>
            <p:cNvPr id="52" name="Subtitle 2"/>
            <p:cNvSpPr>
              <a:spLocks noGrp="true"/>
            </p:cNvSpPr>
            <p:nvPr/>
          </p:nvSpPr>
          <p:spPr>
            <a:xfrm>
              <a:off x="3288" y="5852"/>
              <a:ext cx="1857" cy="73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2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+mj-lt"/>
                  <a:ea typeface="+mj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en-US" sz="1600">
                  <a:solidFill>
                    <a:schemeClr val="tx1"/>
                  </a:solidFill>
                </a:rPr>
                <a:t>exciton</a:t>
              </a:r>
              <a:endParaRPr lang="en-US" altLang="en-US" sz="1600">
                <a:solidFill>
                  <a:schemeClr val="tx1"/>
                </a:solidFill>
              </a:endParaRPr>
            </a:p>
          </p:txBody>
        </p:sp>
      </p:grpSp>
      <p:sp>
        <p:nvSpPr>
          <p:cNvPr id="57" name="Subtitle 2"/>
          <p:cNvSpPr>
            <a:spLocks noGrp="true"/>
          </p:cNvSpPr>
          <p:nvPr/>
        </p:nvSpPr>
        <p:spPr>
          <a:xfrm>
            <a:off x="125095" y="1137920"/>
            <a:ext cx="5860415" cy="7327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2400">
                <a:solidFill>
                  <a:schemeClr val="tx1"/>
                </a:solidFill>
              </a:rPr>
              <a:t>in free space</a:t>
            </a:r>
            <a:r>
              <a:rPr lang="en-US" altLang="en-US">
                <a:solidFill>
                  <a:schemeClr val="tx1"/>
                </a:solidFill>
              </a:rPr>
              <a:t> </a:t>
            </a:r>
            <a:endParaRPr lang="en-US" altLang="en-US">
              <a:solidFill>
                <a:schemeClr val="tx1"/>
              </a:solidFill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652780" y="2665730"/>
            <a:ext cx="1715770" cy="1680210"/>
            <a:chOff x="634" y="4018"/>
            <a:chExt cx="2702" cy="2646"/>
          </a:xfrm>
        </p:grpSpPr>
        <p:grpSp>
          <p:nvGrpSpPr>
            <p:cNvPr id="56" name="Group 55"/>
            <p:cNvGrpSpPr/>
            <p:nvPr/>
          </p:nvGrpSpPr>
          <p:grpSpPr>
            <a:xfrm>
              <a:off x="634" y="4018"/>
              <a:ext cx="2702" cy="2647"/>
              <a:chOff x="391" y="5079"/>
              <a:chExt cx="2702" cy="2647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391" y="5079"/>
                <a:ext cx="2176" cy="1570"/>
                <a:chOff x="391" y="5079"/>
                <a:chExt cx="2176" cy="1570"/>
              </a:xfrm>
            </p:grpSpPr>
            <p:grpSp>
              <p:nvGrpSpPr>
                <p:cNvPr id="10" name="Group 9"/>
                <p:cNvGrpSpPr/>
                <p:nvPr/>
              </p:nvGrpSpPr>
              <p:grpSpPr>
                <a:xfrm>
                  <a:off x="1553" y="5397"/>
                  <a:ext cx="1015" cy="1252"/>
                  <a:chOff x="12531" y="2567"/>
                  <a:chExt cx="1015" cy="1252"/>
                </a:xfrm>
              </p:grpSpPr>
              <p:cxnSp>
                <p:nvCxnSpPr>
                  <p:cNvPr id="36" name="Straight Connector 35"/>
                  <p:cNvCxnSpPr/>
                  <p:nvPr/>
                </p:nvCxnSpPr>
                <p:spPr>
                  <a:xfrm flipV="true">
                    <a:off x="12531" y="2567"/>
                    <a:ext cx="1015" cy="6"/>
                  </a:xfrm>
                  <a:prstGeom prst="line">
                    <a:avLst/>
                  </a:prstGeom>
                  <a:ln w="34925" cmpd="sng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/>
                  <p:cNvCxnSpPr/>
                  <p:nvPr/>
                </p:nvCxnSpPr>
                <p:spPr>
                  <a:xfrm flipV="true">
                    <a:off x="12531" y="3813"/>
                    <a:ext cx="1015" cy="6"/>
                  </a:xfrm>
                  <a:prstGeom prst="line">
                    <a:avLst/>
                  </a:prstGeom>
                  <a:ln w="34925" cmpd="sng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9" name="Group 38"/>
                <p:cNvGrpSpPr/>
                <p:nvPr/>
              </p:nvGrpSpPr>
              <p:grpSpPr>
                <a:xfrm rot="0">
                  <a:off x="1552" y="5397"/>
                  <a:ext cx="1015" cy="1252"/>
                  <a:chOff x="12531" y="2567"/>
                  <a:chExt cx="1015" cy="1252"/>
                </a:xfrm>
              </p:grpSpPr>
              <p:cxnSp>
                <p:nvCxnSpPr>
                  <p:cNvPr id="42" name="Straight Connector 41"/>
                  <p:cNvCxnSpPr/>
                  <p:nvPr/>
                </p:nvCxnSpPr>
                <p:spPr>
                  <a:xfrm flipV="true">
                    <a:off x="12531" y="2567"/>
                    <a:ext cx="1015" cy="6"/>
                  </a:xfrm>
                  <a:prstGeom prst="line">
                    <a:avLst/>
                  </a:prstGeom>
                  <a:ln w="34925" cmpd="sng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/>
                  <p:cNvCxnSpPr/>
                  <p:nvPr/>
                </p:nvCxnSpPr>
                <p:spPr>
                  <a:xfrm flipV="true">
                    <a:off x="12531" y="3813"/>
                    <a:ext cx="1015" cy="6"/>
                  </a:xfrm>
                  <a:prstGeom prst="line">
                    <a:avLst/>
                  </a:prstGeom>
                  <a:ln w="34925" cmpd="sng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3" name="Freeform 52"/>
                <p:cNvSpPr/>
                <p:nvPr/>
              </p:nvSpPr>
              <p:spPr>
                <a:xfrm>
                  <a:off x="488" y="5545"/>
                  <a:ext cx="1065" cy="660"/>
                </a:xfrm>
                <a:custGeom>
                  <a:avLst/>
                  <a:gdLst>
                    <a:gd name="connsiteX0" fmla="*/ 0 w 1064"/>
                    <a:gd name="connsiteY0" fmla="*/ 21 h 660"/>
                    <a:gd name="connsiteX1" fmla="*/ 106 w 1064"/>
                    <a:gd name="connsiteY1" fmla="*/ 6 h 660"/>
                    <a:gd name="connsiteX2" fmla="*/ 153 w 1064"/>
                    <a:gd name="connsiteY2" fmla="*/ 118 h 660"/>
                    <a:gd name="connsiteX3" fmla="*/ 181 w 1064"/>
                    <a:gd name="connsiteY3" fmla="*/ 218 h 660"/>
                    <a:gd name="connsiteX4" fmla="*/ 288 w 1064"/>
                    <a:gd name="connsiteY4" fmla="*/ 294 h 660"/>
                    <a:gd name="connsiteX5" fmla="*/ 394 w 1064"/>
                    <a:gd name="connsiteY5" fmla="*/ 233 h 660"/>
                    <a:gd name="connsiteX6" fmla="*/ 500 w 1064"/>
                    <a:gd name="connsiteY6" fmla="*/ 203 h 660"/>
                    <a:gd name="connsiteX7" fmla="*/ 606 w 1064"/>
                    <a:gd name="connsiteY7" fmla="*/ 279 h 660"/>
                    <a:gd name="connsiteX8" fmla="*/ 621 w 1064"/>
                    <a:gd name="connsiteY8" fmla="*/ 385 h 660"/>
                    <a:gd name="connsiteX9" fmla="*/ 636 w 1064"/>
                    <a:gd name="connsiteY9" fmla="*/ 491 h 660"/>
                    <a:gd name="connsiteX10" fmla="*/ 742 w 1064"/>
                    <a:gd name="connsiteY10" fmla="*/ 582 h 660"/>
                    <a:gd name="connsiteX11" fmla="*/ 848 w 1064"/>
                    <a:gd name="connsiteY11" fmla="*/ 536 h 660"/>
                    <a:gd name="connsiteX12" fmla="*/ 954 w 1064"/>
                    <a:gd name="connsiteY12" fmla="*/ 536 h 660"/>
                    <a:gd name="connsiteX13" fmla="*/ 1060 w 1064"/>
                    <a:gd name="connsiteY13" fmla="*/ 642 h 660"/>
                    <a:gd name="connsiteX14" fmla="*/ 1063 w 1064"/>
                    <a:gd name="connsiteY14" fmla="*/ 576 h 660"/>
                    <a:gd name="connsiteX15" fmla="*/ 1060 w 1064"/>
                    <a:gd name="connsiteY15" fmla="*/ 642 h 660"/>
                    <a:gd name="connsiteX16" fmla="*/ 892 w 1064"/>
                    <a:gd name="connsiteY16" fmla="*/ 660 h 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065" h="660">
                      <a:moveTo>
                        <a:pt x="0" y="21"/>
                      </a:moveTo>
                      <a:cubicBezTo>
                        <a:pt x="20" y="16"/>
                        <a:pt x="73" y="-12"/>
                        <a:pt x="106" y="6"/>
                      </a:cubicBezTo>
                      <a:cubicBezTo>
                        <a:pt x="139" y="24"/>
                        <a:pt x="138" y="76"/>
                        <a:pt x="153" y="118"/>
                      </a:cubicBezTo>
                      <a:cubicBezTo>
                        <a:pt x="168" y="160"/>
                        <a:pt x="157" y="182"/>
                        <a:pt x="181" y="218"/>
                      </a:cubicBezTo>
                      <a:cubicBezTo>
                        <a:pt x="205" y="254"/>
                        <a:pt x="245" y="291"/>
                        <a:pt x="288" y="294"/>
                      </a:cubicBezTo>
                      <a:cubicBezTo>
                        <a:pt x="331" y="297"/>
                        <a:pt x="352" y="251"/>
                        <a:pt x="394" y="233"/>
                      </a:cubicBezTo>
                      <a:cubicBezTo>
                        <a:pt x="436" y="215"/>
                        <a:pt x="458" y="194"/>
                        <a:pt x="500" y="203"/>
                      </a:cubicBezTo>
                      <a:cubicBezTo>
                        <a:pt x="542" y="212"/>
                        <a:pt x="582" y="243"/>
                        <a:pt x="606" y="279"/>
                      </a:cubicBezTo>
                      <a:cubicBezTo>
                        <a:pt x="630" y="315"/>
                        <a:pt x="615" y="343"/>
                        <a:pt x="621" y="385"/>
                      </a:cubicBezTo>
                      <a:cubicBezTo>
                        <a:pt x="627" y="427"/>
                        <a:pt x="612" y="452"/>
                        <a:pt x="636" y="491"/>
                      </a:cubicBezTo>
                      <a:cubicBezTo>
                        <a:pt x="660" y="530"/>
                        <a:pt x="700" y="573"/>
                        <a:pt x="742" y="582"/>
                      </a:cubicBezTo>
                      <a:cubicBezTo>
                        <a:pt x="784" y="591"/>
                        <a:pt x="806" y="545"/>
                        <a:pt x="848" y="536"/>
                      </a:cubicBezTo>
                      <a:cubicBezTo>
                        <a:pt x="890" y="527"/>
                        <a:pt x="912" y="515"/>
                        <a:pt x="954" y="536"/>
                      </a:cubicBezTo>
                      <a:cubicBezTo>
                        <a:pt x="996" y="557"/>
                        <a:pt x="1051" y="642"/>
                        <a:pt x="1060" y="642"/>
                      </a:cubicBezTo>
                      <a:cubicBezTo>
                        <a:pt x="1069" y="642"/>
                        <a:pt x="1063" y="576"/>
                        <a:pt x="1063" y="576"/>
                      </a:cubicBezTo>
                      <a:cubicBezTo>
                        <a:pt x="1063" y="576"/>
                        <a:pt x="1069" y="618"/>
                        <a:pt x="1060" y="642"/>
                      </a:cubicBezTo>
                      <a:cubicBezTo>
                        <a:pt x="1051" y="666"/>
                        <a:pt x="914" y="659"/>
                        <a:pt x="892" y="660"/>
                      </a:cubicBezTo>
                    </a:path>
                  </a:pathLst>
                </a:custGeom>
                <a:noFill/>
                <a:ln w="28575" cmpd="sng">
                  <a:solidFill>
                    <a:srgbClr val="7030A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  <p:sp>
              <p:nvSpPr>
                <p:cNvPr id="61" name="Subtitle 2"/>
                <p:cNvSpPr>
                  <a:spLocks noGrp="true"/>
                </p:cNvSpPr>
                <p:nvPr/>
              </p:nvSpPr>
              <p:spPr>
                <a:xfrm>
                  <a:off x="391" y="5079"/>
                  <a:ext cx="1260" cy="733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ctr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+mj-lt"/>
                      <a:ea typeface="+mj-ea"/>
                      <a:cs typeface="+mn-cs"/>
                    </a:defRPr>
                  </a:lvl1pPr>
                  <a:lvl2pPr marL="457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50000"/>
                    </a:lnSpc>
                  </a:pPr>
                  <a:r>
                    <a:rPr lang="en-US" altLang="en-US" sz="1600">
                      <a:solidFill>
                        <a:schemeClr val="tx1"/>
                      </a:solidFill>
                    </a:rPr>
                    <a:t>h</a:t>
                  </a:r>
                  <a:r>
                    <a:rPr lang="en-US" altLang="en-US" sz="1600">
                      <a:solidFill>
                        <a:schemeClr val="tx1"/>
                      </a:solidFill>
                      <a:latin typeface="DejaVu Math TeX Gyre" panose="02000503000000000000" charset="0"/>
                      <a:cs typeface="DejaVu Math TeX Gyre" panose="02000503000000000000" charset="0"/>
                    </a:rPr>
                    <a:t>ν</a:t>
                  </a:r>
                  <a:endParaRPr lang="en-US" altLang="en-US" sz="1600">
                    <a:solidFill>
                      <a:schemeClr val="tx1"/>
                    </a:solidFill>
                    <a:latin typeface="DejaVu Math TeX Gyre" panose="02000503000000000000" charset="0"/>
                    <a:cs typeface="DejaVu Math TeX Gyre" panose="02000503000000000000" charset="0"/>
                  </a:endParaRPr>
                </a:p>
              </p:txBody>
            </p:sp>
          </p:grpSp>
          <p:sp>
            <p:nvSpPr>
              <p:cNvPr id="55" name="Subtitle 2"/>
              <p:cNvSpPr>
                <a:spLocks noGrp="true"/>
              </p:cNvSpPr>
              <p:nvPr/>
            </p:nvSpPr>
            <p:spPr>
              <a:xfrm>
                <a:off x="1029" y="6834"/>
                <a:ext cx="2064" cy="8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+mj-lt"/>
                    <a:ea typeface="+mj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altLang="en-US" sz="1600">
                    <a:solidFill>
                      <a:schemeClr val="tx1"/>
                    </a:solidFill>
                  </a:rPr>
                  <a:t>absorption</a:t>
                </a:r>
                <a:endParaRPr lang="en-US" altLang="en-US" sz="16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8" name="Oval 57"/>
            <p:cNvSpPr/>
            <p:nvPr/>
          </p:nvSpPr>
          <p:spPr>
            <a:xfrm>
              <a:off x="2197" y="5487"/>
              <a:ext cx="215" cy="2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>
                  <a:alpha val="9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 flipV="true">
              <a:off x="2300" y="4510"/>
              <a:ext cx="0" cy="8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Subtitle 2"/>
          <p:cNvSpPr>
            <a:spLocks noGrp="true"/>
          </p:cNvSpPr>
          <p:nvPr/>
        </p:nvSpPr>
        <p:spPr>
          <a:xfrm>
            <a:off x="6121400" y="1137285"/>
            <a:ext cx="5444490" cy="7334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400">
                <a:solidFill>
                  <a:schemeClr val="tx1"/>
                </a:solidFill>
              </a:rPr>
              <a:t>in a cavity</a:t>
            </a:r>
            <a:r>
              <a:rPr lang="en-US" altLang="en-US">
                <a:solidFill>
                  <a:schemeClr val="tx1"/>
                </a:solidFill>
              </a:rPr>
              <a:t> </a:t>
            </a:r>
            <a:endParaRPr lang="en-US" altLang="en-US"/>
          </a:p>
        </p:txBody>
      </p:sp>
      <p:sp>
        <p:nvSpPr>
          <p:cNvPr id="87" name="Subtitle 2"/>
          <p:cNvSpPr>
            <a:spLocks noGrp="true"/>
          </p:cNvSpPr>
          <p:nvPr/>
        </p:nvSpPr>
        <p:spPr>
          <a:xfrm>
            <a:off x="125095" y="4536440"/>
            <a:ext cx="5860415" cy="7912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2400">
                <a:solidFill>
                  <a:srgbClr val="31854E"/>
                </a:solidFill>
              </a:rPr>
              <a:t>weak coupling</a:t>
            </a:r>
            <a:r>
              <a:rPr lang="en-US" altLang="en-US">
                <a:solidFill>
                  <a:schemeClr val="tx1"/>
                </a:solidFill>
              </a:rPr>
              <a:t> </a:t>
            </a:r>
            <a:endParaRPr lang="en-US" altLang="en-US"/>
          </a:p>
        </p:txBody>
      </p:sp>
      <p:grpSp>
        <p:nvGrpSpPr>
          <p:cNvPr id="90" name="Group 89"/>
          <p:cNvGrpSpPr/>
          <p:nvPr/>
        </p:nvGrpSpPr>
        <p:grpSpPr>
          <a:xfrm>
            <a:off x="3946525" y="2807970"/>
            <a:ext cx="1807210" cy="1490980"/>
            <a:chOff x="6215" y="4422"/>
            <a:chExt cx="2846" cy="2348"/>
          </a:xfrm>
        </p:grpSpPr>
        <p:grpSp>
          <p:nvGrpSpPr>
            <p:cNvPr id="73" name="Group 72"/>
            <p:cNvGrpSpPr/>
            <p:nvPr/>
          </p:nvGrpSpPr>
          <p:grpSpPr>
            <a:xfrm>
              <a:off x="6215" y="4422"/>
              <a:ext cx="1857" cy="2349"/>
              <a:chOff x="3288" y="4236"/>
              <a:chExt cx="1857" cy="2349"/>
            </a:xfrm>
          </p:grpSpPr>
          <p:grpSp>
            <p:nvGrpSpPr>
              <p:cNvPr id="74" name="Group 73"/>
              <p:cNvGrpSpPr/>
              <p:nvPr/>
            </p:nvGrpSpPr>
            <p:grpSpPr>
              <a:xfrm>
                <a:off x="3711" y="4342"/>
                <a:ext cx="1015" cy="1252"/>
                <a:chOff x="12531" y="2567"/>
                <a:chExt cx="1015" cy="1252"/>
              </a:xfrm>
            </p:grpSpPr>
            <p:cxnSp>
              <p:nvCxnSpPr>
                <p:cNvPr id="75" name="Straight Connector 74"/>
                <p:cNvCxnSpPr/>
                <p:nvPr/>
              </p:nvCxnSpPr>
              <p:spPr>
                <a:xfrm flipV="true">
                  <a:off x="12531" y="2567"/>
                  <a:ext cx="1015" cy="6"/>
                </a:xfrm>
                <a:prstGeom prst="line">
                  <a:avLst/>
                </a:prstGeom>
                <a:ln w="34925" cmpd="sng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/>
                <p:nvPr/>
              </p:nvCxnSpPr>
              <p:spPr>
                <a:xfrm flipV="true">
                  <a:off x="12531" y="3813"/>
                  <a:ext cx="1015" cy="6"/>
                </a:xfrm>
                <a:prstGeom prst="line">
                  <a:avLst/>
                </a:prstGeom>
                <a:ln w="34925" cmpd="sng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" name="Group 76"/>
              <p:cNvGrpSpPr/>
              <p:nvPr/>
            </p:nvGrpSpPr>
            <p:grpSpPr>
              <a:xfrm>
                <a:off x="3710" y="4236"/>
                <a:ext cx="1015" cy="1459"/>
                <a:chOff x="11744" y="2517"/>
                <a:chExt cx="1015" cy="1459"/>
              </a:xfrm>
            </p:grpSpPr>
            <p:grpSp>
              <p:nvGrpSpPr>
                <p:cNvPr id="78" name="Group 77"/>
                <p:cNvGrpSpPr/>
                <p:nvPr/>
              </p:nvGrpSpPr>
              <p:grpSpPr>
                <a:xfrm>
                  <a:off x="11744" y="2623"/>
                  <a:ext cx="1015" cy="1252"/>
                  <a:chOff x="12531" y="2567"/>
                  <a:chExt cx="1015" cy="1252"/>
                </a:xfrm>
              </p:grpSpPr>
              <p:cxnSp>
                <p:nvCxnSpPr>
                  <p:cNvPr id="79" name="Straight Connector 78"/>
                  <p:cNvCxnSpPr/>
                  <p:nvPr/>
                </p:nvCxnSpPr>
                <p:spPr>
                  <a:xfrm flipV="true">
                    <a:off x="12531" y="2567"/>
                    <a:ext cx="1015" cy="6"/>
                  </a:xfrm>
                  <a:prstGeom prst="line">
                    <a:avLst/>
                  </a:prstGeom>
                  <a:ln w="34925" cmpd="sng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/>
                  <p:cNvCxnSpPr/>
                  <p:nvPr/>
                </p:nvCxnSpPr>
                <p:spPr>
                  <a:xfrm flipV="true">
                    <a:off x="12531" y="3813"/>
                    <a:ext cx="1015" cy="6"/>
                  </a:xfrm>
                  <a:prstGeom prst="line">
                    <a:avLst/>
                  </a:prstGeom>
                  <a:ln w="34925" cmpd="sng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2" name="Oval 81"/>
                <p:cNvSpPr/>
                <p:nvPr/>
              </p:nvSpPr>
              <p:spPr>
                <a:xfrm>
                  <a:off x="12144" y="2517"/>
                  <a:ext cx="215" cy="22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>
                      <a:alpha val="97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  <p:sp>
              <p:nvSpPr>
                <p:cNvPr id="83" name="Oval 82"/>
                <p:cNvSpPr/>
                <p:nvPr/>
              </p:nvSpPr>
              <p:spPr>
                <a:xfrm>
                  <a:off x="12145" y="3768"/>
                  <a:ext cx="214" cy="20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FF0000">
                      <a:alpha val="97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</p:grpSp>
          <p:sp>
            <p:nvSpPr>
              <p:cNvPr id="84" name="Subtitle 2"/>
              <p:cNvSpPr>
                <a:spLocks noGrp="true"/>
              </p:cNvSpPr>
              <p:nvPr/>
            </p:nvSpPr>
            <p:spPr>
              <a:xfrm>
                <a:off x="3288" y="5852"/>
                <a:ext cx="1857" cy="73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200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+mj-lt"/>
                    <a:ea typeface="+mj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altLang="en-US" sz="1600">
                    <a:solidFill>
                      <a:schemeClr val="tx1"/>
                    </a:solidFill>
                  </a:rPr>
                  <a:t>emission</a:t>
                </a:r>
                <a:endParaRPr lang="en-US" altLang="en-US" sz="16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85" name="Straight Arrow Connector 84"/>
            <p:cNvCxnSpPr/>
            <p:nvPr/>
          </p:nvCxnSpPr>
          <p:spPr>
            <a:xfrm>
              <a:off x="7146" y="4755"/>
              <a:ext cx="0" cy="79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Freeform 87"/>
            <p:cNvSpPr/>
            <p:nvPr/>
          </p:nvSpPr>
          <p:spPr>
            <a:xfrm rot="19800000">
              <a:off x="7895" y="4864"/>
              <a:ext cx="1065" cy="660"/>
            </a:xfrm>
            <a:custGeom>
              <a:avLst/>
              <a:gdLst>
                <a:gd name="connsiteX0" fmla="*/ 0 w 1064"/>
                <a:gd name="connsiteY0" fmla="*/ 21 h 660"/>
                <a:gd name="connsiteX1" fmla="*/ 106 w 1064"/>
                <a:gd name="connsiteY1" fmla="*/ 6 h 660"/>
                <a:gd name="connsiteX2" fmla="*/ 153 w 1064"/>
                <a:gd name="connsiteY2" fmla="*/ 118 h 660"/>
                <a:gd name="connsiteX3" fmla="*/ 181 w 1064"/>
                <a:gd name="connsiteY3" fmla="*/ 218 h 660"/>
                <a:gd name="connsiteX4" fmla="*/ 288 w 1064"/>
                <a:gd name="connsiteY4" fmla="*/ 294 h 660"/>
                <a:gd name="connsiteX5" fmla="*/ 394 w 1064"/>
                <a:gd name="connsiteY5" fmla="*/ 233 h 660"/>
                <a:gd name="connsiteX6" fmla="*/ 500 w 1064"/>
                <a:gd name="connsiteY6" fmla="*/ 203 h 660"/>
                <a:gd name="connsiteX7" fmla="*/ 606 w 1064"/>
                <a:gd name="connsiteY7" fmla="*/ 279 h 660"/>
                <a:gd name="connsiteX8" fmla="*/ 621 w 1064"/>
                <a:gd name="connsiteY8" fmla="*/ 385 h 660"/>
                <a:gd name="connsiteX9" fmla="*/ 636 w 1064"/>
                <a:gd name="connsiteY9" fmla="*/ 491 h 660"/>
                <a:gd name="connsiteX10" fmla="*/ 742 w 1064"/>
                <a:gd name="connsiteY10" fmla="*/ 582 h 660"/>
                <a:gd name="connsiteX11" fmla="*/ 848 w 1064"/>
                <a:gd name="connsiteY11" fmla="*/ 536 h 660"/>
                <a:gd name="connsiteX12" fmla="*/ 954 w 1064"/>
                <a:gd name="connsiteY12" fmla="*/ 536 h 660"/>
                <a:gd name="connsiteX13" fmla="*/ 1060 w 1064"/>
                <a:gd name="connsiteY13" fmla="*/ 642 h 660"/>
                <a:gd name="connsiteX14" fmla="*/ 1063 w 1064"/>
                <a:gd name="connsiteY14" fmla="*/ 576 h 660"/>
                <a:gd name="connsiteX15" fmla="*/ 1060 w 1064"/>
                <a:gd name="connsiteY15" fmla="*/ 642 h 660"/>
                <a:gd name="connsiteX16" fmla="*/ 892 w 1064"/>
                <a:gd name="connsiteY16" fmla="*/ 660 h 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65" h="660">
                  <a:moveTo>
                    <a:pt x="0" y="21"/>
                  </a:moveTo>
                  <a:cubicBezTo>
                    <a:pt x="20" y="16"/>
                    <a:pt x="73" y="-12"/>
                    <a:pt x="106" y="6"/>
                  </a:cubicBezTo>
                  <a:cubicBezTo>
                    <a:pt x="139" y="24"/>
                    <a:pt x="138" y="76"/>
                    <a:pt x="153" y="118"/>
                  </a:cubicBezTo>
                  <a:cubicBezTo>
                    <a:pt x="168" y="160"/>
                    <a:pt x="157" y="182"/>
                    <a:pt x="181" y="218"/>
                  </a:cubicBezTo>
                  <a:cubicBezTo>
                    <a:pt x="205" y="254"/>
                    <a:pt x="245" y="291"/>
                    <a:pt x="288" y="294"/>
                  </a:cubicBezTo>
                  <a:cubicBezTo>
                    <a:pt x="331" y="297"/>
                    <a:pt x="352" y="251"/>
                    <a:pt x="394" y="233"/>
                  </a:cubicBezTo>
                  <a:cubicBezTo>
                    <a:pt x="436" y="215"/>
                    <a:pt x="458" y="194"/>
                    <a:pt x="500" y="203"/>
                  </a:cubicBezTo>
                  <a:cubicBezTo>
                    <a:pt x="542" y="212"/>
                    <a:pt x="582" y="243"/>
                    <a:pt x="606" y="279"/>
                  </a:cubicBezTo>
                  <a:cubicBezTo>
                    <a:pt x="630" y="315"/>
                    <a:pt x="615" y="343"/>
                    <a:pt x="621" y="385"/>
                  </a:cubicBezTo>
                  <a:cubicBezTo>
                    <a:pt x="627" y="427"/>
                    <a:pt x="612" y="452"/>
                    <a:pt x="636" y="491"/>
                  </a:cubicBezTo>
                  <a:cubicBezTo>
                    <a:pt x="660" y="530"/>
                    <a:pt x="700" y="573"/>
                    <a:pt x="742" y="582"/>
                  </a:cubicBezTo>
                  <a:cubicBezTo>
                    <a:pt x="784" y="591"/>
                    <a:pt x="806" y="545"/>
                    <a:pt x="848" y="536"/>
                  </a:cubicBezTo>
                  <a:cubicBezTo>
                    <a:pt x="890" y="527"/>
                    <a:pt x="912" y="515"/>
                    <a:pt x="954" y="536"/>
                  </a:cubicBezTo>
                  <a:cubicBezTo>
                    <a:pt x="996" y="557"/>
                    <a:pt x="1051" y="642"/>
                    <a:pt x="1060" y="642"/>
                  </a:cubicBezTo>
                  <a:cubicBezTo>
                    <a:pt x="1069" y="642"/>
                    <a:pt x="1063" y="576"/>
                    <a:pt x="1063" y="576"/>
                  </a:cubicBezTo>
                  <a:cubicBezTo>
                    <a:pt x="1063" y="576"/>
                    <a:pt x="1069" y="618"/>
                    <a:pt x="1060" y="642"/>
                  </a:cubicBezTo>
                  <a:cubicBezTo>
                    <a:pt x="1051" y="666"/>
                    <a:pt x="914" y="659"/>
                    <a:pt x="892" y="660"/>
                  </a:cubicBezTo>
                </a:path>
              </a:pathLst>
            </a:custGeom>
            <a:noFill/>
            <a:ln w="28575" cmpd="sng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9" name="Subtitle 2"/>
            <p:cNvSpPr>
              <a:spLocks noGrp="true"/>
            </p:cNvSpPr>
            <p:nvPr/>
          </p:nvSpPr>
          <p:spPr>
            <a:xfrm>
              <a:off x="7801" y="4422"/>
              <a:ext cx="1260" cy="73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+mj-lt"/>
                  <a:ea typeface="+mj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en-US" sz="1600">
                  <a:solidFill>
                    <a:schemeClr val="tx1"/>
                  </a:solidFill>
                </a:rPr>
                <a:t>h</a:t>
              </a:r>
              <a:r>
                <a:rPr lang="en-US" altLang="en-US" sz="1600">
                  <a:solidFill>
                    <a:schemeClr val="tx1"/>
                  </a:solidFill>
                  <a:latin typeface="DejaVu Math TeX Gyre" panose="02000503000000000000" charset="0"/>
                  <a:cs typeface="DejaVu Math TeX Gyre" panose="02000503000000000000" charset="0"/>
                </a:rPr>
                <a:t>ν</a:t>
              </a:r>
              <a:endParaRPr lang="en-US" altLang="en-US" sz="1600">
                <a:solidFill>
                  <a:schemeClr val="tx1"/>
                </a:solidFill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</p:grpSp>
      <p:sp>
        <p:nvSpPr>
          <p:cNvPr id="99" name="Subtitle 2"/>
          <p:cNvSpPr>
            <a:spLocks noGrp="true"/>
          </p:cNvSpPr>
          <p:nvPr/>
        </p:nvSpPr>
        <p:spPr>
          <a:xfrm>
            <a:off x="5985510" y="6082665"/>
            <a:ext cx="5860415" cy="70040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2400">
                <a:solidFill>
                  <a:srgbClr val="FF0000"/>
                </a:solidFill>
              </a:rPr>
              <a:t>strong coupling</a:t>
            </a:r>
            <a:r>
              <a:rPr lang="en-US" altLang="en-US">
                <a:solidFill>
                  <a:schemeClr val="tx1"/>
                </a:solidFill>
              </a:rPr>
              <a:t> </a:t>
            </a:r>
            <a:endParaRPr lang="en-US" altLang="en-US"/>
          </a:p>
        </p:txBody>
      </p:sp>
      <p:grpSp>
        <p:nvGrpSpPr>
          <p:cNvPr id="105" name="Group 104"/>
          <p:cNvGrpSpPr/>
          <p:nvPr/>
        </p:nvGrpSpPr>
        <p:grpSpPr>
          <a:xfrm>
            <a:off x="7724775" y="2085975"/>
            <a:ext cx="2317750" cy="2721610"/>
            <a:chOff x="12088" y="3016"/>
            <a:chExt cx="3650" cy="4286"/>
          </a:xfrm>
        </p:grpSpPr>
        <p:grpSp>
          <p:nvGrpSpPr>
            <p:cNvPr id="104" name="Group 103"/>
            <p:cNvGrpSpPr/>
            <p:nvPr/>
          </p:nvGrpSpPr>
          <p:grpSpPr>
            <a:xfrm>
              <a:off x="12088" y="3538"/>
              <a:ext cx="3650" cy="3764"/>
              <a:chOff x="12088" y="3538"/>
              <a:chExt cx="3650" cy="3764"/>
            </a:xfrm>
          </p:grpSpPr>
          <p:sp>
            <p:nvSpPr>
              <p:cNvPr id="92" name="Rectangle 91"/>
              <p:cNvSpPr/>
              <p:nvPr/>
            </p:nvSpPr>
            <p:spPr>
              <a:xfrm>
                <a:off x="12397" y="3538"/>
                <a:ext cx="143" cy="3186"/>
              </a:xfrm>
              <a:prstGeom prst="rect">
                <a:avLst/>
              </a:prstGeom>
              <a:ln w="254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15286" y="3538"/>
                <a:ext cx="143" cy="3186"/>
              </a:xfrm>
              <a:prstGeom prst="rect">
                <a:avLst/>
              </a:prstGeom>
              <a:ln w="254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94" name="Arc 93"/>
              <p:cNvSpPr/>
              <p:nvPr/>
            </p:nvSpPr>
            <p:spPr>
              <a:xfrm rot="18660000">
                <a:off x="13772" y="4132"/>
                <a:ext cx="1748" cy="1841"/>
              </a:xfrm>
              <a:prstGeom prst="arc">
                <a:avLst>
                  <a:gd name="adj1" fmla="val 16056899"/>
                  <a:gd name="adj2" fmla="val 461413"/>
                </a:avLst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97" name="Text Box 96"/>
              <p:cNvSpPr txBox="true"/>
              <p:nvPr/>
            </p:nvSpPr>
            <p:spPr>
              <a:xfrm>
                <a:off x="12088" y="6771"/>
                <a:ext cx="761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en-US" sz="1600"/>
                  <a:t>Me</a:t>
                </a:r>
                <a:endParaRPr lang="en-US" altLang="en-US" sz="1600"/>
              </a:p>
            </p:txBody>
          </p:sp>
          <p:sp>
            <p:nvSpPr>
              <p:cNvPr id="98" name="Text Box 97"/>
              <p:cNvSpPr txBox="true"/>
              <p:nvPr/>
            </p:nvSpPr>
            <p:spPr>
              <a:xfrm>
                <a:off x="14977" y="6771"/>
                <a:ext cx="761" cy="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en-US" sz="1600"/>
                  <a:t>Me</a:t>
                </a:r>
                <a:endParaRPr lang="en-US" altLang="en-US" sz="1600"/>
              </a:p>
            </p:txBody>
          </p:sp>
        </p:grpSp>
        <p:sp>
          <p:nvSpPr>
            <p:cNvPr id="103" name="Arc 102"/>
            <p:cNvSpPr/>
            <p:nvPr/>
          </p:nvSpPr>
          <p:spPr>
            <a:xfrm rot="7920000">
              <a:off x="12346" y="2969"/>
              <a:ext cx="1748" cy="1841"/>
            </a:xfrm>
            <a:prstGeom prst="arc">
              <a:avLst>
                <a:gd name="adj1" fmla="val 16056899"/>
                <a:gd name="adj2" fmla="val 461413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7724775" y="1786890"/>
            <a:ext cx="2317750" cy="3020695"/>
            <a:chOff x="12088" y="2575"/>
            <a:chExt cx="3650" cy="4757"/>
          </a:xfrm>
        </p:grpSpPr>
        <p:sp>
          <p:nvSpPr>
            <p:cNvPr id="139" name="Freeform 138"/>
            <p:cNvSpPr/>
            <p:nvPr/>
          </p:nvSpPr>
          <p:spPr>
            <a:xfrm>
              <a:off x="13262" y="3041"/>
              <a:ext cx="1065" cy="660"/>
            </a:xfrm>
            <a:custGeom>
              <a:avLst/>
              <a:gdLst>
                <a:gd name="connsiteX0" fmla="*/ 0 w 1064"/>
                <a:gd name="connsiteY0" fmla="*/ 21 h 660"/>
                <a:gd name="connsiteX1" fmla="*/ 106 w 1064"/>
                <a:gd name="connsiteY1" fmla="*/ 6 h 660"/>
                <a:gd name="connsiteX2" fmla="*/ 153 w 1064"/>
                <a:gd name="connsiteY2" fmla="*/ 118 h 660"/>
                <a:gd name="connsiteX3" fmla="*/ 181 w 1064"/>
                <a:gd name="connsiteY3" fmla="*/ 218 h 660"/>
                <a:gd name="connsiteX4" fmla="*/ 288 w 1064"/>
                <a:gd name="connsiteY4" fmla="*/ 294 h 660"/>
                <a:gd name="connsiteX5" fmla="*/ 394 w 1064"/>
                <a:gd name="connsiteY5" fmla="*/ 233 h 660"/>
                <a:gd name="connsiteX6" fmla="*/ 500 w 1064"/>
                <a:gd name="connsiteY6" fmla="*/ 203 h 660"/>
                <a:gd name="connsiteX7" fmla="*/ 606 w 1064"/>
                <a:gd name="connsiteY7" fmla="*/ 279 h 660"/>
                <a:gd name="connsiteX8" fmla="*/ 621 w 1064"/>
                <a:gd name="connsiteY8" fmla="*/ 385 h 660"/>
                <a:gd name="connsiteX9" fmla="*/ 636 w 1064"/>
                <a:gd name="connsiteY9" fmla="*/ 491 h 660"/>
                <a:gd name="connsiteX10" fmla="*/ 742 w 1064"/>
                <a:gd name="connsiteY10" fmla="*/ 582 h 660"/>
                <a:gd name="connsiteX11" fmla="*/ 848 w 1064"/>
                <a:gd name="connsiteY11" fmla="*/ 536 h 660"/>
                <a:gd name="connsiteX12" fmla="*/ 954 w 1064"/>
                <a:gd name="connsiteY12" fmla="*/ 536 h 660"/>
                <a:gd name="connsiteX13" fmla="*/ 1060 w 1064"/>
                <a:gd name="connsiteY13" fmla="*/ 642 h 660"/>
                <a:gd name="connsiteX14" fmla="*/ 1063 w 1064"/>
                <a:gd name="connsiteY14" fmla="*/ 576 h 660"/>
                <a:gd name="connsiteX15" fmla="*/ 1060 w 1064"/>
                <a:gd name="connsiteY15" fmla="*/ 642 h 660"/>
                <a:gd name="connsiteX16" fmla="*/ 892 w 1064"/>
                <a:gd name="connsiteY16" fmla="*/ 660 h 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65" h="660">
                  <a:moveTo>
                    <a:pt x="0" y="21"/>
                  </a:moveTo>
                  <a:cubicBezTo>
                    <a:pt x="20" y="16"/>
                    <a:pt x="73" y="-12"/>
                    <a:pt x="106" y="6"/>
                  </a:cubicBezTo>
                  <a:cubicBezTo>
                    <a:pt x="139" y="24"/>
                    <a:pt x="138" y="76"/>
                    <a:pt x="153" y="118"/>
                  </a:cubicBezTo>
                  <a:cubicBezTo>
                    <a:pt x="168" y="160"/>
                    <a:pt x="157" y="182"/>
                    <a:pt x="181" y="218"/>
                  </a:cubicBezTo>
                  <a:cubicBezTo>
                    <a:pt x="205" y="254"/>
                    <a:pt x="245" y="291"/>
                    <a:pt x="288" y="294"/>
                  </a:cubicBezTo>
                  <a:cubicBezTo>
                    <a:pt x="331" y="297"/>
                    <a:pt x="352" y="251"/>
                    <a:pt x="394" y="233"/>
                  </a:cubicBezTo>
                  <a:cubicBezTo>
                    <a:pt x="436" y="215"/>
                    <a:pt x="458" y="194"/>
                    <a:pt x="500" y="203"/>
                  </a:cubicBezTo>
                  <a:cubicBezTo>
                    <a:pt x="542" y="212"/>
                    <a:pt x="582" y="243"/>
                    <a:pt x="606" y="279"/>
                  </a:cubicBezTo>
                  <a:cubicBezTo>
                    <a:pt x="630" y="315"/>
                    <a:pt x="615" y="343"/>
                    <a:pt x="621" y="385"/>
                  </a:cubicBezTo>
                  <a:cubicBezTo>
                    <a:pt x="627" y="427"/>
                    <a:pt x="612" y="452"/>
                    <a:pt x="636" y="491"/>
                  </a:cubicBezTo>
                  <a:cubicBezTo>
                    <a:pt x="660" y="530"/>
                    <a:pt x="700" y="573"/>
                    <a:pt x="742" y="582"/>
                  </a:cubicBezTo>
                  <a:cubicBezTo>
                    <a:pt x="784" y="591"/>
                    <a:pt x="806" y="545"/>
                    <a:pt x="848" y="536"/>
                  </a:cubicBezTo>
                  <a:cubicBezTo>
                    <a:pt x="890" y="527"/>
                    <a:pt x="912" y="515"/>
                    <a:pt x="954" y="536"/>
                  </a:cubicBezTo>
                  <a:cubicBezTo>
                    <a:pt x="996" y="557"/>
                    <a:pt x="1051" y="642"/>
                    <a:pt x="1060" y="642"/>
                  </a:cubicBezTo>
                  <a:cubicBezTo>
                    <a:pt x="1069" y="642"/>
                    <a:pt x="1063" y="576"/>
                    <a:pt x="1063" y="576"/>
                  </a:cubicBezTo>
                  <a:cubicBezTo>
                    <a:pt x="1063" y="576"/>
                    <a:pt x="1069" y="618"/>
                    <a:pt x="1060" y="642"/>
                  </a:cubicBezTo>
                  <a:cubicBezTo>
                    <a:pt x="1051" y="666"/>
                    <a:pt x="914" y="659"/>
                    <a:pt x="892" y="660"/>
                  </a:cubicBezTo>
                </a:path>
              </a:pathLst>
            </a:custGeom>
            <a:noFill/>
            <a:ln w="28575" cmpd="sng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40" name="Subtitle 2"/>
            <p:cNvSpPr>
              <a:spLocks noGrp="true"/>
            </p:cNvSpPr>
            <p:nvPr/>
          </p:nvSpPr>
          <p:spPr>
            <a:xfrm>
              <a:off x="13165" y="2575"/>
              <a:ext cx="1260" cy="73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+mj-lt"/>
                  <a:ea typeface="+mj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en-US" sz="1600">
                  <a:solidFill>
                    <a:schemeClr val="tx1"/>
                  </a:solidFill>
                </a:rPr>
                <a:t>h</a:t>
              </a:r>
              <a:r>
                <a:rPr lang="en-US" altLang="en-US" sz="1600">
                  <a:solidFill>
                    <a:schemeClr val="tx1"/>
                  </a:solidFill>
                  <a:latin typeface="DejaVu Math TeX Gyre" panose="02000503000000000000" charset="0"/>
                  <a:cs typeface="DejaVu Math TeX Gyre" panose="02000503000000000000" charset="0"/>
                </a:rPr>
                <a:t>ν</a:t>
              </a:r>
              <a:endParaRPr lang="en-US" altLang="en-US" sz="1600">
                <a:solidFill>
                  <a:schemeClr val="tx1"/>
                </a:solidFill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grpSp>
          <p:nvGrpSpPr>
            <p:cNvPr id="141" name="Group 140"/>
            <p:cNvGrpSpPr/>
            <p:nvPr/>
          </p:nvGrpSpPr>
          <p:grpSpPr>
            <a:xfrm>
              <a:off x="12088" y="3568"/>
              <a:ext cx="3650" cy="3764"/>
              <a:chOff x="12088" y="3568"/>
              <a:chExt cx="3650" cy="3764"/>
            </a:xfrm>
          </p:grpSpPr>
          <p:sp>
            <p:nvSpPr>
              <p:cNvPr id="142" name="Rectangle 141"/>
              <p:cNvSpPr/>
              <p:nvPr/>
            </p:nvSpPr>
            <p:spPr>
              <a:xfrm>
                <a:off x="12397" y="3568"/>
                <a:ext cx="143" cy="3186"/>
              </a:xfrm>
              <a:prstGeom prst="rect">
                <a:avLst/>
              </a:prstGeom>
              <a:ln w="254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15286" y="3568"/>
                <a:ext cx="143" cy="3186"/>
              </a:xfrm>
              <a:prstGeom prst="rect">
                <a:avLst/>
              </a:prstGeom>
              <a:ln w="254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44" name="Text Box 143"/>
              <p:cNvSpPr txBox="true"/>
              <p:nvPr/>
            </p:nvSpPr>
            <p:spPr>
              <a:xfrm>
                <a:off x="12088" y="6801"/>
                <a:ext cx="761" cy="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en-US" sz="1600"/>
                  <a:t>Me</a:t>
                </a:r>
                <a:endParaRPr lang="en-US" altLang="en-US" sz="1600"/>
              </a:p>
            </p:txBody>
          </p:sp>
          <p:sp>
            <p:nvSpPr>
              <p:cNvPr id="145" name="Text Box 144"/>
              <p:cNvSpPr txBox="true"/>
              <p:nvPr/>
            </p:nvSpPr>
            <p:spPr>
              <a:xfrm>
                <a:off x="14977" y="6801"/>
                <a:ext cx="761" cy="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en-US" sz="1600"/>
                  <a:t>Me</a:t>
                </a:r>
                <a:endParaRPr lang="en-US" altLang="en-US" sz="1600"/>
              </a:p>
            </p:txBody>
          </p:sp>
          <p:grpSp>
            <p:nvGrpSpPr>
              <p:cNvPr id="146" name="Group 145"/>
              <p:cNvGrpSpPr/>
              <p:nvPr/>
            </p:nvGrpSpPr>
            <p:grpSpPr>
              <a:xfrm rot="0">
                <a:off x="13411" y="4438"/>
                <a:ext cx="1015" cy="1252"/>
                <a:chOff x="12531" y="2567"/>
                <a:chExt cx="1015" cy="1252"/>
              </a:xfrm>
            </p:grpSpPr>
            <p:cxnSp>
              <p:nvCxnSpPr>
                <p:cNvPr id="147" name="Straight Connector 146"/>
                <p:cNvCxnSpPr/>
                <p:nvPr/>
              </p:nvCxnSpPr>
              <p:spPr>
                <a:xfrm flipV="true">
                  <a:off x="12531" y="2567"/>
                  <a:ext cx="1015" cy="6"/>
                </a:xfrm>
                <a:prstGeom prst="line">
                  <a:avLst/>
                </a:prstGeom>
                <a:ln w="34925" cmpd="sng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/>
                <p:nvPr/>
              </p:nvCxnSpPr>
              <p:spPr>
                <a:xfrm flipV="true">
                  <a:off x="12531" y="3813"/>
                  <a:ext cx="1015" cy="6"/>
                </a:xfrm>
                <a:prstGeom prst="line">
                  <a:avLst/>
                </a:prstGeom>
                <a:ln w="34925" cmpd="sng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9" name="Group 148"/>
              <p:cNvGrpSpPr/>
              <p:nvPr/>
            </p:nvGrpSpPr>
            <p:grpSpPr>
              <a:xfrm rot="0">
                <a:off x="13410" y="4438"/>
                <a:ext cx="1015" cy="1252"/>
                <a:chOff x="12531" y="2567"/>
                <a:chExt cx="1015" cy="1252"/>
              </a:xfrm>
            </p:grpSpPr>
            <p:cxnSp>
              <p:nvCxnSpPr>
                <p:cNvPr id="150" name="Straight Connector 149"/>
                <p:cNvCxnSpPr/>
                <p:nvPr/>
              </p:nvCxnSpPr>
              <p:spPr>
                <a:xfrm flipV="true">
                  <a:off x="12531" y="2567"/>
                  <a:ext cx="1015" cy="6"/>
                </a:xfrm>
                <a:prstGeom prst="line">
                  <a:avLst/>
                </a:prstGeom>
                <a:ln w="34925" cmpd="sng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 flipV="true">
                  <a:off x="12531" y="3813"/>
                  <a:ext cx="1015" cy="6"/>
                </a:xfrm>
                <a:prstGeom prst="line">
                  <a:avLst/>
                </a:prstGeom>
                <a:ln w="34925" cmpd="sng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2" name="Oval 151"/>
              <p:cNvSpPr/>
              <p:nvPr/>
            </p:nvSpPr>
            <p:spPr>
              <a:xfrm>
                <a:off x="13810" y="5589"/>
                <a:ext cx="215" cy="22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>
                    <a:alpha val="9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cxnSp>
            <p:nvCxnSpPr>
              <p:cNvPr id="153" name="Straight Arrow Connector 152"/>
              <p:cNvCxnSpPr/>
              <p:nvPr/>
            </p:nvCxnSpPr>
            <p:spPr>
              <a:xfrm flipV="true">
                <a:off x="13913" y="4612"/>
                <a:ext cx="0" cy="8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4" name="Group 153"/>
          <p:cNvGrpSpPr/>
          <p:nvPr/>
        </p:nvGrpSpPr>
        <p:grpSpPr>
          <a:xfrm>
            <a:off x="7724775" y="1726565"/>
            <a:ext cx="2317750" cy="3081020"/>
            <a:chOff x="12088" y="2495"/>
            <a:chExt cx="3650" cy="4852"/>
          </a:xfrm>
        </p:grpSpPr>
        <p:sp>
          <p:nvSpPr>
            <p:cNvPr id="155" name="Rectangle 154"/>
            <p:cNvSpPr/>
            <p:nvPr/>
          </p:nvSpPr>
          <p:spPr>
            <a:xfrm>
              <a:off x="12397" y="3583"/>
              <a:ext cx="143" cy="3186"/>
            </a:xfrm>
            <a:prstGeom prst="rect">
              <a:avLst/>
            </a:prstGeom>
            <a:ln w="254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15286" y="3583"/>
              <a:ext cx="143" cy="3186"/>
            </a:xfrm>
            <a:prstGeom prst="rect">
              <a:avLst/>
            </a:prstGeom>
            <a:ln w="254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57" name="Text Box 156"/>
            <p:cNvSpPr txBox="true"/>
            <p:nvPr/>
          </p:nvSpPr>
          <p:spPr>
            <a:xfrm>
              <a:off x="12088" y="6816"/>
              <a:ext cx="761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 sz="1600"/>
                <a:t>Me</a:t>
              </a:r>
              <a:endParaRPr lang="en-US" altLang="en-US" sz="1600"/>
            </a:p>
          </p:txBody>
        </p:sp>
        <p:sp>
          <p:nvSpPr>
            <p:cNvPr id="158" name="Text Box 157"/>
            <p:cNvSpPr txBox="true"/>
            <p:nvPr/>
          </p:nvSpPr>
          <p:spPr>
            <a:xfrm>
              <a:off x="14977" y="6816"/>
              <a:ext cx="761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 sz="1600"/>
                <a:t>Me</a:t>
              </a:r>
              <a:endParaRPr lang="en-US" altLang="en-US" sz="1600"/>
            </a:p>
          </p:txBody>
        </p:sp>
        <p:sp>
          <p:nvSpPr>
            <p:cNvPr id="159" name="Arc 158"/>
            <p:cNvSpPr/>
            <p:nvPr/>
          </p:nvSpPr>
          <p:spPr>
            <a:xfrm rot="18660000">
              <a:off x="13754" y="3611"/>
              <a:ext cx="1748" cy="1841"/>
            </a:xfrm>
            <a:prstGeom prst="arc">
              <a:avLst>
                <a:gd name="adj1" fmla="val 16056899"/>
                <a:gd name="adj2" fmla="val 461413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60" name="Arc 159"/>
            <p:cNvSpPr/>
            <p:nvPr/>
          </p:nvSpPr>
          <p:spPr>
            <a:xfrm rot="7920000">
              <a:off x="12328" y="2448"/>
              <a:ext cx="1748" cy="1841"/>
            </a:xfrm>
            <a:prstGeom prst="arc">
              <a:avLst>
                <a:gd name="adj1" fmla="val 16056899"/>
                <a:gd name="adj2" fmla="val 461413"/>
              </a:avLst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grpSp>
          <p:nvGrpSpPr>
            <p:cNvPr id="161" name="Group 160"/>
            <p:cNvGrpSpPr/>
            <p:nvPr/>
          </p:nvGrpSpPr>
          <p:grpSpPr>
            <a:xfrm rot="0">
              <a:off x="13410" y="4341"/>
              <a:ext cx="1016" cy="1459"/>
              <a:chOff x="3710" y="4236"/>
              <a:chExt cx="1016" cy="1459"/>
            </a:xfrm>
          </p:grpSpPr>
          <p:grpSp>
            <p:nvGrpSpPr>
              <p:cNvPr id="162" name="Group 161"/>
              <p:cNvGrpSpPr/>
              <p:nvPr/>
            </p:nvGrpSpPr>
            <p:grpSpPr>
              <a:xfrm>
                <a:off x="3711" y="4342"/>
                <a:ext cx="1015" cy="1252"/>
                <a:chOff x="12531" y="2567"/>
                <a:chExt cx="1015" cy="1252"/>
              </a:xfrm>
            </p:grpSpPr>
            <p:cxnSp>
              <p:nvCxnSpPr>
                <p:cNvPr id="163" name="Straight Connector 162"/>
                <p:cNvCxnSpPr/>
                <p:nvPr/>
              </p:nvCxnSpPr>
              <p:spPr>
                <a:xfrm flipV="true">
                  <a:off x="12531" y="2567"/>
                  <a:ext cx="1015" cy="6"/>
                </a:xfrm>
                <a:prstGeom prst="line">
                  <a:avLst/>
                </a:prstGeom>
                <a:ln w="34925" cmpd="sng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/>
                <p:cNvCxnSpPr/>
                <p:nvPr/>
              </p:nvCxnSpPr>
              <p:spPr>
                <a:xfrm flipV="true">
                  <a:off x="12531" y="3813"/>
                  <a:ext cx="1015" cy="6"/>
                </a:xfrm>
                <a:prstGeom prst="line">
                  <a:avLst/>
                </a:prstGeom>
                <a:ln w="34925" cmpd="sng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5" name="Group 164"/>
              <p:cNvGrpSpPr/>
              <p:nvPr/>
            </p:nvGrpSpPr>
            <p:grpSpPr>
              <a:xfrm>
                <a:off x="3710" y="4236"/>
                <a:ext cx="1015" cy="1459"/>
                <a:chOff x="11744" y="2517"/>
                <a:chExt cx="1015" cy="1459"/>
              </a:xfrm>
            </p:grpSpPr>
            <p:grpSp>
              <p:nvGrpSpPr>
                <p:cNvPr id="166" name="Group 165"/>
                <p:cNvGrpSpPr/>
                <p:nvPr/>
              </p:nvGrpSpPr>
              <p:grpSpPr>
                <a:xfrm>
                  <a:off x="11744" y="2623"/>
                  <a:ext cx="1015" cy="1252"/>
                  <a:chOff x="12531" y="2567"/>
                  <a:chExt cx="1015" cy="1252"/>
                </a:xfrm>
              </p:grpSpPr>
              <p:cxnSp>
                <p:nvCxnSpPr>
                  <p:cNvPr id="167" name="Straight Connector 166"/>
                  <p:cNvCxnSpPr/>
                  <p:nvPr/>
                </p:nvCxnSpPr>
                <p:spPr>
                  <a:xfrm flipV="true">
                    <a:off x="12531" y="2567"/>
                    <a:ext cx="1015" cy="6"/>
                  </a:xfrm>
                  <a:prstGeom prst="line">
                    <a:avLst/>
                  </a:prstGeom>
                  <a:ln w="34925" cmpd="sng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/>
                  <p:cNvCxnSpPr/>
                  <p:nvPr/>
                </p:nvCxnSpPr>
                <p:spPr>
                  <a:xfrm flipV="true">
                    <a:off x="12531" y="3813"/>
                    <a:ext cx="1015" cy="6"/>
                  </a:xfrm>
                  <a:prstGeom prst="line">
                    <a:avLst/>
                  </a:prstGeom>
                  <a:ln w="34925" cmpd="sng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9" name="Oval 168"/>
                <p:cNvSpPr/>
                <p:nvPr/>
              </p:nvSpPr>
              <p:spPr>
                <a:xfrm>
                  <a:off x="12144" y="2517"/>
                  <a:ext cx="215" cy="22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>
                      <a:alpha val="97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  <p:sp>
              <p:nvSpPr>
                <p:cNvPr id="170" name="Oval 169"/>
                <p:cNvSpPr/>
                <p:nvPr/>
              </p:nvSpPr>
              <p:spPr>
                <a:xfrm>
                  <a:off x="12145" y="3768"/>
                  <a:ext cx="214" cy="20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FF0000">
                      <a:alpha val="97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172" name="Straight Arrow Connector 171"/>
            <p:cNvCxnSpPr/>
            <p:nvPr/>
          </p:nvCxnSpPr>
          <p:spPr>
            <a:xfrm>
              <a:off x="13919" y="4674"/>
              <a:ext cx="0" cy="79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/>
          <p:cNvGrpSpPr/>
          <p:nvPr/>
        </p:nvGrpSpPr>
        <p:grpSpPr>
          <a:xfrm>
            <a:off x="7724775" y="2417445"/>
            <a:ext cx="2317750" cy="2390140"/>
            <a:chOff x="11978" y="3626"/>
            <a:chExt cx="3650" cy="3764"/>
          </a:xfrm>
        </p:grpSpPr>
        <p:grpSp>
          <p:nvGrpSpPr>
            <p:cNvPr id="191" name="Group 190"/>
            <p:cNvGrpSpPr/>
            <p:nvPr/>
          </p:nvGrpSpPr>
          <p:grpSpPr>
            <a:xfrm>
              <a:off x="11978" y="3626"/>
              <a:ext cx="3650" cy="3764"/>
              <a:chOff x="12088" y="3570"/>
              <a:chExt cx="3650" cy="3764"/>
            </a:xfrm>
          </p:grpSpPr>
          <p:grpSp>
            <p:nvGrpSpPr>
              <p:cNvPr id="192" name="Group 191"/>
              <p:cNvGrpSpPr/>
              <p:nvPr/>
            </p:nvGrpSpPr>
            <p:grpSpPr>
              <a:xfrm>
                <a:off x="12088" y="3570"/>
                <a:ext cx="3650" cy="3764"/>
                <a:chOff x="12088" y="3583"/>
                <a:chExt cx="3650" cy="3764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12397" y="3583"/>
                  <a:ext cx="143" cy="3186"/>
                </a:xfrm>
                <a:prstGeom prst="rect">
                  <a:avLst/>
                </a:prstGeom>
                <a:ln w="25400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15286" y="3583"/>
                  <a:ext cx="143" cy="3186"/>
                </a:xfrm>
                <a:prstGeom prst="rect">
                  <a:avLst/>
                </a:prstGeom>
                <a:ln w="25400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  <p:sp>
              <p:nvSpPr>
                <p:cNvPr id="195" name="Text Box 194"/>
                <p:cNvSpPr txBox="true"/>
                <p:nvPr/>
              </p:nvSpPr>
              <p:spPr>
                <a:xfrm>
                  <a:off x="12088" y="6816"/>
                  <a:ext cx="761" cy="5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r>
                    <a:rPr lang="en-US" altLang="en-US" sz="1600"/>
                    <a:t>Me</a:t>
                  </a:r>
                  <a:endParaRPr lang="en-US" altLang="en-US" sz="1600"/>
                </a:p>
              </p:txBody>
            </p:sp>
            <p:sp>
              <p:nvSpPr>
                <p:cNvPr id="196" name="Text Box 195"/>
                <p:cNvSpPr txBox="true"/>
                <p:nvPr/>
              </p:nvSpPr>
              <p:spPr>
                <a:xfrm>
                  <a:off x="14977" y="6816"/>
                  <a:ext cx="761" cy="5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r>
                    <a:rPr lang="en-US" altLang="en-US" sz="1600"/>
                    <a:t>Me</a:t>
                  </a:r>
                  <a:endParaRPr lang="en-US" altLang="en-US" sz="1600"/>
                </a:p>
              </p:txBody>
            </p:sp>
            <p:grpSp>
              <p:nvGrpSpPr>
                <p:cNvPr id="197" name="Group 196"/>
                <p:cNvGrpSpPr/>
                <p:nvPr/>
              </p:nvGrpSpPr>
              <p:grpSpPr>
                <a:xfrm rot="0">
                  <a:off x="13410" y="4341"/>
                  <a:ext cx="1016" cy="1459"/>
                  <a:chOff x="3710" y="4236"/>
                  <a:chExt cx="1016" cy="1459"/>
                </a:xfrm>
              </p:grpSpPr>
              <p:grpSp>
                <p:nvGrpSpPr>
                  <p:cNvPr id="198" name="Group 197"/>
                  <p:cNvGrpSpPr/>
                  <p:nvPr/>
                </p:nvGrpSpPr>
                <p:grpSpPr>
                  <a:xfrm>
                    <a:off x="3711" y="4342"/>
                    <a:ext cx="1015" cy="1252"/>
                    <a:chOff x="12531" y="2567"/>
                    <a:chExt cx="1015" cy="1252"/>
                  </a:xfrm>
                </p:grpSpPr>
                <p:cxnSp>
                  <p:nvCxnSpPr>
                    <p:cNvPr id="199" name="Straight Connector 198"/>
                    <p:cNvCxnSpPr/>
                    <p:nvPr/>
                  </p:nvCxnSpPr>
                  <p:spPr>
                    <a:xfrm flipV="true">
                      <a:off x="12531" y="2567"/>
                      <a:ext cx="1015" cy="6"/>
                    </a:xfrm>
                    <a:prstGeom prst="line">
                      <a:avLst/>
                    </a:prstGeom>
                    <a:ln w="34925" cmpd="sng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0" name="Straight Connector 199"/>
                    <p:cNvCxnSpPr/>
                    <p:nvPr/>
                  </p:nvCxnSpPr>
                  <p:spPr>
                    <a:xfrm flipV="true">
                      <a:off x="12531" y="3813"/>
                      <a:ext cx="1015" cy="6"/>
                    </a:xfrm>
                    <a:prstGeom prst="line">
                      <a:avLst/>
                    </a:prstGeom>
                    <a:ln w="34925" cmpd="sng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1" name="Group 200"/>
                  <p:cNvGrpSpPr/>
                  <p:nvPr/>
                </p:nvGrpSpPr>
                <p:grpSpPr>
                  <a:xfrm>
                    <a:off x="3710" y="4236"/>
                    <a:ext cx="1015" cy="1459"/>
                    <a:chOff x="11744" y="2517"/>
                    <a:chExt cx="1015" cy="1459"/>
                  </a:xfrm>
                </p:grpSpPr>
                <p:grpSp>
                  <p:nvGrpSpPr>
                    <p:cNvPr id="202" name="Group 201"/>
                    <p:cNvGrpSpPr/>
                    <p:nvPr/>
                  </p:nvGrpSpPr>
                  <p:grpSpPr>
                    <a:xfrm>
                      <a:off x="11744" y="2623"/>
                      <a:ext cx="1015" cy="1252"/>
                      <a:chOff x="12531" y="2567"/>
                      <a:chExt cx="1015" cy="1252"/>
                    </a:xfrm>
                  </p:grpSpPr>
                  <p:cxnSp>
                    <p:nvCxnSpPr>
                      <p:cNvPr id="203" name="Straight Connector 202"/>
                      <p:cNvCxnSpPr/>
                      <p:nvPr/>
                    </p:nvCxnSpPr>
                    <p:spPr>
                      <a:xfrm flipV="true">
                        <a:off x="12531" y="2567"/>
                        <a:ext cx="1015" cy="6"/>
                      </a:xfrm>
                      <a:prstGeom prst="line">
                        <a:avLst/>
                      </a:prstGeom>
                      <a:ln w="34925" cmpd="sng">
                        <a:solidFill>
                          <a:schemeClr val="tx1"/>
                        </a:solidFill>
                        <a:prstDash val="soli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4" name="Straight Connector 203"/>
                      <p:cNvCxnSpPr/>
                      <p:nvPr/>
                    </p:nvCxnSpPr>
                    <p:spPr>
                      <a:xfrm flipV="true">
                        <a:off x="12531" y="3813"/>
                        <a:ext cx="1015" cy="6"/>
                      </a:xfrm>
                      <a:prstGeom prst="line">
                        <a:avLst/>
                      </a:prstGeom>
                      <a:ln w="34925" cmpd="sng">
                        <a:solidFill>
                          <a:schemeClr val="tx1"/>
                        </a:solidFill>
                        <a:prstDash val="soli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205" name="Oval 204"/>
                    <p:cNvSpPr/>
                    <p:nvPr/>
                  </p:nvSpPr>
                  <p:spPr>
                    <a:xfrm>
                      <a:off x="12144" y="2517"/>
                      <a:ext cx="215" cy="22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>
                          <a:alpha val="97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6" name="Oval 205"/>
                    <p:cNvSpPr/>
                    <p:nvPr/>
                  </p:nvSpPr>
                  <p:spPr>
                    <a:xfrm>
                      <a:off x="12145" y="3768"/>
                      <a:ext cx="214" cy="20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FF0000">
                          <a:alpha val="97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cxnSp>
            <p:nvCxnSpPr>
              <p:cNvPr id="207" name="Straight Arrow Connector 206"/>
              <p:cNvCxnSpPr/>
              <p:nvPr/>
            </p:nvCxnSpPr>
            <p:spPr>
              <a:xfrm flipV="true">
                <a:off x="13811" y="4634"/>
                <a:ext cx="0" cy="8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8" name="Straight Arrow Connector 207"/>
            <p:cNvCxnSpPr/>
            <p:nvPr/>
          </p:nvCxnSpPr>
          <p:spPr>
            <a:xfrm>
              <a:off x="13915" y="4723"/>
              <a:ext cx="0" cy="79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Subtitle 2"/>
            <p:cNvSpPr>
              <a:spLocks noGrp="true"/>
            </p:cNvSpPr>
            <p:nvPr/>
          </p:nvSpPr>
          <p:spPr>
            <a:xfrm>
              <a:off x="13701" y="4723"/>
              <a:ext cx="1193" cy="73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+mj-lt"/>
                  <a:ea typeface="+mj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en-US" sz="1600">
                  <a:solidFill>
                    <a:schemeClr val="tx1"/>
                  </a:solidFill>
                  <a:latin typeface="DejaVu Math TeX Gyre" panose="02000503000000000000" charset="0"/>
                  <a:cs typeface="DejaVu Math TeX Gyre" panose="02000503000000000000" charset="0"/>
                </a:rPr>
                <a:t>Ω</a:t>
              </a:r>
              <a:r>
                <a:rPr lang="en-US" altLang="en-US" sz="1600" baseline="-25000">
                  <a:solidFill>
                    <a:schemeClr val="tx1"/>
                  </a:solidFill>
                  <a:latin typeface="DejaVu Math TeX Gyre" panose="02000503000000000000" charset="0"/>
                  <a:cs typeface="DejaVu Math TeX Gyre" panose="02000503000000000000" charset="0"/>
                </a:rPr>
                <a:t>R</a:t>
              </a:r>
              <a:endParaRPr lang="en-US" altLang="en-US" sz="1600" baseline="-25000">
                <a:solidFill>
                  <a:schemeClr val="tx1"/>
                </a:solidFill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7724775" y="2417445"/>
            <a:ext cx="2317750" cy="2390140"/>
            <a:chOff x="12088" y="3570"/>
            <a:chExt cx="3650" cy="3764"/>
          </a:xfrm>
        </p:grpSpPr>
        <p:grpSp>
          <p:nvGrpSpPr>
            <p:cNvPr id="212" name="Group 211"/>
            <p:cNvGrpSpPr/>
            <p:nvPr/>
          </p:nvGrpSpPr>
          <p:grpSpPr>
            <a:xfrm>
              <a:off x="12088" y="3570"/>
              <a:ext cx="3650" cy="3764"/>
              <a:chOff x="12088" y="3583"/>
              <a:chExt cx="3650" cy="3764"/>
            </a:xfrm>
          </p:grpSpPr>
          <p:sp>
            <p:nvSpPr>
              <p:cNvPr id="213" name="Rectangle 212"/>
              <p:cNvSpPr/>
              <p:nvPr/>
            </p:nvSpPr>
            <p:spPr>
              <a:xfrm>
                <a:off x="12397" y="3583"/>
                <a:ext cx="143" cy="3186"/>
              </a:xfrm>
              <a:prstGeom prst="rect">
                <a:avLst/>
              </a:prstGeom>
              <a:ln w="254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15286" y="3583"/>
                <a:ext cx="143" cy="3186"/>
              </a:xfrm>
              <a:prstGeom prst="rect">
                <a:avLst/>
              </a:prstGeom>
              <a:ln w="254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215" name="Text Box 214"/>
              <p:cNvSpPr txBox="true"/>
              <p:nvPr/>
            </p:nvSpPr>
            <p:spPr>
              <a:xfrm>
                <a:off x="12088" y="6816"/>
                <a:ext cx="761" cy="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en-US" sz="1600"/>
                  <a:t>Me</a:t>
                </a:r>
                <a:endParaRPr lang="en-US" altLang="en-US" sz="1600"/>
              </a:p>
            </p:txBody>
          </p:sp>
          <p:sp>
            <p:nvSpPr>
              <p:cNvPr id="216" name="Text Box 215"/>
              <p:cNvSpPr txBox="true"/>
              <p:nvPr/>
            </p:nvSpPr>
            <p:spPr>
              <a:xfrm>
                <a:off x="14977" y="6816"/>
                <a:ext cx="761" cy="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en-US" sz="1600"/>
                  <a:t>Me</a:t>
                </a:r>
                <a:endParaRPr lang="en-US" altLang="en-US" sz="1600"/>
              </a:p>
            </p:txBody>
          </p:sp>
          <p:grpSp>
            <p:nvGrpSpPr>
              <p:cNvPr id="217" name="Group 216"/>
              <p:cNvGrpSpPr/>
              <p:nvPr/>
            </p:nvGrpSpPr>
            <p:grpSpPr>
              <a:xfrm rot="0">
                <a:off x="13410" y="4447"/>
                <a:ext cx="1016" cy="1359"/>
                <a:chOff x="3710" y="4342"/>
                <a:chExt cx="1016" cy="1359"/>
              </a:xfrm>
            </p:grpSpPr>
            <p:grpSp>
              <p:nvGrpSpPr>
                <p:cNvPr id="218" name="Group 217"/>
                <p:cNvGrpSpPr/>
                <p:nvPr/>
              </p:nvGrpSpPr>
              <p:grpSpPr>
                <a:xfrm>
                  <a:off x="3711" y="4342"/>
                  <a:ext cx="1015" cy="1252"/>
                  <a:chOff x="12531" y="2567"/>
                  <a:chExt cx="1015" cy="1252"/>
                </a:xfrm>
              </p:grpSpPr>
              <p:cxnSp>
                <p:nvCxnSpPr>
                  <p:cNvPr id="219" name="Straight Connector 218"/>
                  <p:cNvCxnSpPr/>
                  <p:nvPr/>
                </p:nvCxnSpPr>
                <p:spPr>
                  <a:xfrm flipV="true">
                    <a:off x="12531" y="2567"/>
                    <a:ext cx="1015" cy="6"/>
                  </a:xfrm>
                  <a:prstGeom prst="line">
                    <a:avLst/>
                  </a:prstGeom>
                  <a:ln w="34925" cmpd="sng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" name="Straight Connector 219"/>
                  <p:cNvCxnSpPr/>
                  <p:nvPr/>
                </p:nvCxnSpPr>
                <p:spPr>
                  <a:xfrm flipV="true">
                    <a:off x="12531" y="3813"/>
                    <a:ext cx="1015" cy="6"/>
                  </a:xfrm>
                  <a:prstGeom prst="line">
                    <a:avLst/>
                  </a:prstGeom>
                  <a:ln w="34925" cmpd="sng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1" name="Group 220"/>
                <p:cNvGrpSpPr/>
                <p:nvPr/>
              </p:nvGrpSpPr>
              <p:grpSpPr>
                <a:xfrm>
                  <a:off x="3710" y="5481"/>
                  <a:ext cx="1015" cy="220"/>
                  <a:chOff x="11744" y="3762"/>
                  <a:chExt cx="1015" cy="220"/>
                </a:xfrm>
              </p:grpSpPr>
              <p:cxnSp>
                <p:nvCxnSpPr>
                  <p:cNvPr id="222" name="Straight Connector 221"/>
                  <p:cNvCxnSpPr/>
                  <p:nvPr/>
                </p:nvCxnSpPr>
                <p:spPr>
                  <a:xfrm flipV="true">
                    <a:off x="11744" y="3869"/>
                    <a:ext cx="1015" cy="6"/>
                  </a:xfrm>
                  <a:prstGeom prst="line">
                    <a:avLst/>
                  </a:prstGeom>
                  <a:ln w="34925" cmpd="sng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3" name="Oval 222"/>
                  <p:cNvSpPr/>
                  <p:nvPr/>
                </p:nvSpPr>
                <p:spPr>
                  <a:xfrm>
                    <a:off x="12146" y="3762"/>
                    <a:ext cx="215" cy="22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>
                        <a:alpha val="97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en-US"/>
                  </a:p>
                </p:txBody>
              </p:sp>
            </p:grpSp>
          </p:grpSp>
        </p:grpSp>
        <p:cxnSp>
          <p:nvCxnSpPr>
            <p:cNvPr id="224" name="Straight Arrow Connector 223"/>
            <p:cNvCxnSpPr/>
            <p:nvPr/>
          </p:nvCxnSpPr>
          <p:spPr>
            <a:xfrm flipV="true">
              <a:off x="13919" y="4634"/>
              <a:ext cx="0" cy="8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6" name="Group 225"/>
          <p:cNvGrpSpPr/>
          <p:nvPr/>
        </p:nvGrpSpPr>
        <p:grpSpPr>
          <a:xfrm>
            <a:off x="7044055" y="4904740"/>
            <a:ext cx="4074160" cy="1177290"/>
            <a:chOff x="1956" y="2700"/>
            <a:chExt cx="6416" cy="185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7" name="Text Box 226"/>
                <p:cNvSpPr txBox="true"/>
                <p:nvPr/>
              </p:nvSpPr>
              <p:spPr>
                <a:xfrm>
                  <a:off x="3223" y="3719"/>
                  <a:ext cx="3631" cy="835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:pPr algn="l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>
                            <a:latin typeface="DejaVu Math TeX Gyre" panose="02000503000000000000" charset="0"/>
                            <a:sym typeface="+mn-ea"/>
                          </a:rPr>
                          <m:t>𝛺</m:t>
                        </m:r>
                        <m:r>
                          <a:rPr lang="en-US" altLang="en-US" sz="1600" baseline="-25000">
                            <a:latin typeface="DejaVu Math TeX Gyre" panose="02000503000000000000" charset="0"/>
                            <a:sym typeface="+mn-ea"/>
                          </a:rPr>
                          <m:t>𝑅</m:t>
                        </m:r>
                        <m:r>
                          <a:rPr lang="en-US" sz="1600">
                            <a:latin typeface="DejaVu Math TeX Gyre" panose="02000503000000000000" charset="0"/>
                          </a:rPr>
                          <m:t>&gt;</m:t>
                        </m:r>
                        <m:f>
                          <m:fPr>
                            <m:ctrlPr>
                              <a:rPr lang="en-US" sz="16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𝑚𝑜𝑙</m:t>
                                </m:r>
                              </m:sub>
                            </m:sSub>
                            <m:r>
                              <a:rPr lang="en-US" sz="16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𝑐𝑎𝑣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6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altLang="en-US" sz="1600" i="1">
                    <a:solidFill>
                      <a:schemeClr val="tx1"/>
                    </a:solidFill>
                    <a:latin typeface="DejaVu Math TeX Gyre" panose="02000503000000000000" charset="0"/>
                    <a:cs typeface="DejaVu Math TeX Gyre" panose="02000503000000000000" charset="0"/>
                  </a:endParaRPr>
                </a:p>
              </p:txBody>
            </p:sp>
          </mc:Choice>
          <mc:Fallback>
            <p:sp>
              <p:nvSpPr>
                <p:cNvPr id="227" name="Text Box 226"/>
                <p:cNvSpPr txBox="true">
                  <a:spLocks noRot="true" noChangeAspect="true" noMove="true" noResize="true" noEditPoints="true" noAdjustHandles="true" noChangeArrowheads="true" noChangeShapeType="true" noTextEdit="true"/>
                </p:cNvSpPr>
                <p:nvPr/>
              </p:nvSpPr>
              <p:spPr>
                <a:xfrm>
                  <a:off x="3223" y="3719"/>
                  <a:ext cx="3631" cy="835"/>
                </a:xfrm>
                <a:prstGeom prst="rect">
                  <a:avLst/>
                </a:prstGeom>
                <a:blipFill rotWithShape="true">
                  <a:blip r:embed="rId1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8" name="Subtitle 2"/>
            <p:cNvSpPr>
              <a:spLocks noGrp="true"/>
            </p:cNvSpPr>
            <p:nvPr/>
          </p:nvSpPr>
          <p:spPr>
            <a:xfrm>
              <a:off x="1956" y="2700"/>
              <a:ext cx="2747" cy="66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+mj-lt"/>
                  <a:ea typeface="+mj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en-US" sz="1400">
                  <a:solidFill>
                    <a:schemeClr val="tx1"/>
                  </a:solidFill>
                </a:rPr>
                <a:t>excitation decay</a:t>
              </a:r>
              <a:endParaRPr lang="en-US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229" name="Subtitle 2"/>
            <p:cNvSpPr>
              <a:spLocks noGrp="true"/>
            </p:cNvSpPr>
            <p:nvPr/>
          </p:nvSpPr>
          <p:spPr>
            <a:xfrm>
              <a:off x="5625" y="2700"/>
              <a:ext cx="2747" cy="66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+mj-lt"/>
                  <a:ea typeface="+mj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en-US" sz="1400">
                  <a:solidFill>
                    <a:schemeClr val="tx1"/>
                  </a:solidFill>
                </a:rPr>
                <a:t>cavity leakage</a:t>
              </a:r>
              <a:endParaRPr lang="en-US" alt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230" name="Straight Arrow Connector 229"/>
            <p:cNvCxnSpPr/>
            <p:nvPr/>
          </p:nvCxnSpPr>
          <p:spPr>
            <a:xfrm flipH="true">
              <a:off x="5784" y="3366"/>
              <a:ext cx="776" cy="421"/>
            </a:xfrm>
            <a:prstGeom prst="straightConnector1">
              <a:avLst/>
            </a:prstGeom>
            <a:ln>
              <a:solidFill>
                <a:srgbClr val="31854E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>
              <a:off x="3708" y="3317"/>
              <a:ext cx="682" cy="379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87" grpId="1"/>
      <p:bldP spid="86" grpId="0"/>
      <p:bldP spid="86" grpId="1"/>
      <p:bldP spid="99" grpId="0"/>
      <p:bldP spid="9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itle 1"/>
          <p:cNvSpPr>
            <a:spLocks noGrp="true"/>
          </p:cNvSpPr>
          <p:nvPr/>
        </p:nvSpPr>
        <p:spPr>
          <a:xfrm>
            <a:off x="1436370" y="252730"/>
            <a:ext cx="9144000" cy="6737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>
                <a:solidFill>
                  <a:srgbClr val="002060"/>
                </a:solidFill>
                <a:effectLst/>
              </a:rPr>
              <a:t>Strong coupling phenomenon</a:t>
            </a:r>
            <a:endParaRPr lang="en-US" altLang="en-US" sz="3200">
              <a:solidFill>
                <a:srgbClr val="002060"/>
              </a:solidFill>
              <a:effectLst/>
            </a:endParaRPr>
          </a:p>
        </p:txBody>
      </p:sp>
      <p:sp>
        <p:nvSpPr>
          <p:cNvPr id="2" name="Subtitle 2"/>
          <p:cNvSpPr>
            <a:spLocks noGrp="true"/>
          </p:cNvSpPr>
          <p:nvPr/>
        </p:nvSpPr>
        <p:spPr>
          <a:xfrm>
            <a:off x="162560" y="926465"/>
            <a:ext cx="11691620" cy="10299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en-US">
                <a:solidFill>
                  <a:schemeClr val="tx1"/>
                </a:solidFill>
              </a:rPr>
              <a:t>At the strong coupling, two </a:t>
            </a:r>
            <a:r>
              <a:rPr lang="en-US" altLang="en-US">
                <a:solidFill>
                  <a:srgbClr val="FF0000"/>
                </a:solidFill>
              </a:rPr>
              <a:t>hybrid states (polaritons)</a:t>
            </a:r>
            <a:r>
              <a:rPr lang="en-US" altLang="en-US">
                <a:solidFill>
                  <a:schemeClr val="tx1"/>
                </a:solidFill>
              </a:rPr>
              <a:t> inheriting properties of both the exciton and the cavity photon emerge.</a:t>
            </a:r>
            <a:endParaRPr lang="en-US" altLang="en-US"/>
          </a:p>
        </p:txBody>
      </p:sp>
      <p:sp>
        <p:nvSpPr>
          <p:cNvPr id="12" name="Subtitle 11"/>
          <p:cNvSpPr>
            <a:spLocks noGrp="true"/>
          </p:cNvSpPr>
          <p:nvPr>
            <p:ph type="subTitle" idx="1"/>
          </p:nvPr>
        </p:nvSpPr>
        <p:spPr>
          <a:xfrm>
            <a:off x="278130" y="1828165"/>
            <a:ext cx="4667885" cy="645795"/>
          </a:xfrm>
        </p:spPr>
        <p:txBody>
          <a:bodyPr>
            <a:normAutofit/>
          </a:bodyPr>
          <a:p>
            <a:pPr algn="just">
              <a:lnSpc>
                <a:spcPct val="150000"/>
              </a:lnSpc>
            </a:pPr>
            <a:r>
              <a:rPr lang="en-US" altLang="en-US" i="1">
                <a:solidFill>
                  <a:schemeClr val="tx1"/>
                </a:solidFill>
              </a:rPr>
              <a:t>N</a:t>
            </a:r>
            <a:r>
              <a:rPr lang="en-US" altLang="en-US" baseline="-25000">
                <a:solidFill>
                  <a:schemeClr val="tx1"/>
                </a:solidFill>
              </a:rPr>
              <a:t>mol </a:t>
            </a:r>
            <a:r>
              <a:rPr lang="en-US" altLang="en-US">
                <a:solidFill>
                  <a:schemeClr val="tx1"/>
                </a:solidFill>
              </a:rPr>
              <a:t>= 1, </a:t>
            </a:r>
            <a:r>
              <a:rPr lang="en-US" altLang="en-US" i="1">
                <a:solidFill>
                  <a:schemeClr val="tx1"/>
                </a:solidFill>
              </a:rPr>
              <a:t>n</a:t>
            </a:r>
            <a:r>
              <a:rPr lang="en-US" altLang="en-US" baseline="-25000">
                <a:solidFill>
                  <a:schemeClr val="tx1"/>
                </a:solidFill>
              </a:rPr>
              <a:t>mode </a:t>
            </a:r>
            <a:r>
              <a:rPr lang="en-US" altLang="en-US">
                <a:solidFill>
                  <a:schemeClr val="tx1"/>
                </a:solidFill>
              </a:rPr>
              <a:t>= 1:</a:t>
            </a:r>
            <a:endParaRPr lang="en-US" altLang="en-US">
              <a:solidFill>
                <a:schemeClr val="tx1"/>
              </a:solidFill>
            </a:endParaRPr>
          </a:p>
          <a:p>
            <a:pPr algn="just">
              <a:lnSpc>
                <a:spcPct val="150000"/>
              </a:lnSpc>
            </a:pPr>
            <a:endParaRPr lang="en-US" altLang="en-US"/>
          </a:p>
        </p:txBody>
      </p:sp>
      <p:sp>
        <p:nvSpPr>
          <p:cNvPr id="26" name="Text Box 25"/>
          <p:cNvSpPr txBox="true"/>
          <p:nvPr/>
        </p:nvSpPr>
        <p:spPr>
          <a:xfrm>
            <a:off x="162560" y="5161915"/>
            <a:ext cx="461581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1000"/>
              <a:t>G. Groenhof et al.</a:t>
            </a:r>
            <a:r>
              <a:rPr lang="en-US" sz="1000"/>
              <a:t>, H</a:t>
            </a:r>
            <a:r>
              <a:rPr lang="en-US" altLang="en-US" sz="1000"/>
              <a:t>, </a:t>
            </a:r>
            <a:r>
              <a:rPr lang="en-US" altLang="en-US" sz="1000" i="1"/>
              <a:t>J. Phys. Chem. Lett</a:t>
            </a:r>
            <a:r>
              <a:rPr lang="en-US" altLang="en-US" sz="1000"/>
              <a:t>., </a:t>
            </a:r>
            <a:r>
              <a:rPr lang="en-US" altLang="en-US" sz="1000" b="1"/>
              <a:t>2019</a:t>
            </a:r>
            <a:r>
              <a:rPr lang="en-US" altLang="en-US" sz="1000"/>
              <a:t>, 10, 18, 5476–5483.</a:t>
            </a:r>
            <a:endParaRPr lang="en-US" altLang="en-US" sz="1000"/>
          </a:p>
        </p:txBody>
      </p:sp>
      <p:sp>
        <p:nvSpPr>
          <p:cNvPr id="46" name="Subtitle 11"/>
          <p:cNvSpPr>
            <a:spLocks noGrp="true"/>
          </p:cNvSpPr>
          <p:nvPr/>
        </p:nvSpPr>
        <p:spPr>
          <a:xfrm>
            <a:off x="5840730" y="1828165"/>
            <a:ext cx="4667885" cy="645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en-US">
                <a:solidFill>
                  <a:schemeClr val="tx1"/>
                </a:solidFill>
              </a:rPr>
              <a:t>When </a:t>
            </a:r>
            <a:r>
              <a:rPr lang="en-US" altLang="en-US" i="1">
                <a:solidFill>
                  <a:schemeClr val="tx1"/>
                </a:solidFill>
              </a:rPr>
              <a:t>N</a:t>
            </a:r>
            <a:r>
              <a:rPr lang="en-US" altLang="en-US" baseline="-25000">
                <a:solidFill>
                  <a:schemeClr val="tx1"/>
                </a:solidFill>
              </a:rPr>
              <a:t>mol </a:t>
            </a:r>
            <a:r>
              <a:rPr lang="en-US" altLang="en-US">
                <a:solidFill>
                  <a:schemeClr val="tx1"/>
                </a:solidFill>
              </a:rPr>
              <a:t>&gt; 1, the dark states appear</a:t>
            </a:r>
            <a:endParaRPr lang="en-US" altLang="en-US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840730" y="3161030"/>
            <a:ext cx="4478655" cy="23977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" y="2555240"/>
            <a:ext cx="4778375" cy="2421255"/>
          </a:xfrm>
          <a:prstGeom prst="rect">
            <a:avLst/>
          </a:prstGeom>
        </p:spPr>
      </p:pic>
      <p:sp>
        <p:nvSpPr>
          <p:cNvPr id="8" name="Subtitle 11"/>
          <p:cNvSpPr>
            <a:spLocks noGrp="true"/>
          </p:cNvSpPr>
          <p:nvPr/>
        </p:nvSpPr>
        <p:spPr>
          <a:xfrm>
            <a:off x="5840730" y="2397760"/>
            <a:ext cx="4667885" cy="645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en-US" i="1">
                <a:solidFill>
                  <a:schemeClr val="tx1"/>
                </a:solidFill>
                <a:sym typeface="+mn-ea"/>
              </a:rPr>
              <a:t>N</a:t>
            </a:r>
            <a:r>
              <a:rPr lang="en-US" altLang="en-US" baseline="-25000">
                <a:solidFill>
                  <a:schemeClr val="tx1"/>
                </a:solidFill>
                <a:sym typeface="+mn-ea"/>
              </a:rPr>
              <a:t>DS </a:t>
            </a:r>
            <a:r>
              <a:rPr lang="en-US" altLang="en-US">
                <a:solidFill>
                  <a:schemeClr val="tx1"/>
                </a:solidFill>
              </a:rPr>
              <a:t>=</a:t>
            </a:r>
            <a:r>
              <a:rPr lang="en-US" altLang="en-US" i="1">
                <a:solidFill>
                  <a:schemeClr val="tx1"/>
                </a:solidFill>
              </a:rPr>
              <a:t> N</a:t>
            </a:r>
            <a:r>
              <a:rPr lang="en-US" altLang="en-US" baseline="-25000">
                <a:solidFill>
                  <a:schemeClr val="tx1"/>
                </a:solidFill>
              </a:rPr>
              <a:t>mol </a:t>
            </a:r>
            <a:r>
              <a:rPr lang="en-US" altLang="en-US">
                <a:solidFill>
                  <a:schemeClr val="tx1"/>
                </a:solidFill>
              </a:rPr>
              <a:t>- </a:t>
            </a:r>
            <a:r>
              <a:rPr lang="en-US" altLang="en-US" i="1">
                <a:solidFill>
                  <a:schemeClr val="tx1"/>
                </a:solidFill>
              </a:rPr>
              <a:t>n</a:t>
            </a:r>
            <a:r>
              <a:rPr lang="en-US" altLang="en-US" baseline="-25000">
                <a:solidFill>
                  <a:schemeClr val="tx1"/>
                </a:solidFill>
              </a:rPr>
              <a:t>mode</a:t>
            </a:r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11503660" y="6332220"/>
            <a:ext cx="601345" cy="450850"/>
          </a:xfrm>
        </p:spPr>
        <p:txBody>
          <a:bodyPr>
            <a:noAutofit/>
          </a:bodyPr>
          <a:p>
            <a:fld id="{49AE70B2-8BF9-45C0-BB95-33D1B9D3A854}" type="slidenum">
              <a:rPr lang="zh-CN" altLang="en-US" sz="2400" smtClean="0">
                <a:solidFill>
                  <a:srgbClr val="0070C0"/>
                </a:solidFill>
                <a:latin typeface="+mj-lt"/>
                <a:cs typeface="+mj-lt"/>
              </a:rPr>
            </a:fld>
            <a:endParaRPr lang="zh-CN" altLang="en-US" sz="2400" smtClean="0">
              <a:solidFill>
                <a:srgbClr val="0070C0"/>
              </a:solidFill>
              <a:latin typeface="+mj-lt"/>
              <a:cs typeface="+mj-lt"/>
            </a:endParaRPr>
          </a:p>
        </p:txBody>
      </p:sp>
      <p:pic>
        <p:nvPicPr>
          <p:cNvPr id="10" name="Picture 9" descr="Rabi_splitting_equation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730" y="5800725"/>
            <a:ext cx="3820160" cy="75311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01930" y="5464810"/>
            <a:ext cx="2871407" cy="1282636"/>
            <a:chOff x="346" y="8850"/>
            <a:chExt cx="4522" cy="202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 Box 35"/>
                <p:cNvSpPr txBox="true"/>
                <p:nvPr/>
              </p:nvSpPr>
              <p:spPr>
                <a:xfrm>
                  <a:off x="438" y="8851"/>
                  <a:ext cx="4368" cy="1005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sz="16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sz="16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𝐿𝑃</m:t>
                                </m:r>
                              </m:e>
                            </m:d>
                          </m:e>
                        </m:d>
                        <m:r>
                          <a:rPr lang="en-US" sz="16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6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6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d>
                          <m:dPr>
                            <m:ctrlPr>
                              <a:rPr lang="en-US" sz="16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16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1600" i="1"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𝑒</m:t>
                                    </m:r>
                                    <m:r>
                                      <a:rPr lang="en-US" sz="1600" i="1"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sz="16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|"/>
                                    <m:endChr m:val=""/>
                                    <m:ctrlPr>
                                      <a:rPr lang="en-US" sz="1600" i="1"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en-US" sz="1600" i="1"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i="1"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</a:rPr>
                                          <m:t>𝑔</m:t>
                                        </m:r>
                                        <m:r>
                                          <a:rPr lang="en-US" sz="1600" i="1"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i="1"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1600" i="1">
                    <a:latin typeface="DejaVu Math TeX Gyre" panose="02000503000000000000" charset="0"/>
                    <a:cs typeface="DejaVu Math TeX Gyre" panose="02000503000000000000" charset="0"/>
                  </a:endParaRPr>
                </a:p>
              </p:txBody>
            </p:sp>
          </mc:Choice>
          <mc:Fallback>
            <p:sp>
              <p:nvSpPr>
                <p:cNvPr id="36" name="Text Box 35"/>
                <p:cNvSpPr txBox="true">
                  <a:spLocks noRot="true" noChangeAspect="true" noMove="true" noResize="true" noEditPoints="true" noAdjustHandles="true" noChangeArrowheads="true" noChangeShapeType="true" noTextEdit="true"/>
                </p:cNvSpPr>
                <p:nvPr/>
              </p:nvSpPr>
              <p:spPr>
                <a:xfrm>
                  <a:off x="438" y="8851"/>
                  <a:ext cx="4368" cy="1005"/>
                </a:xfrm>
                <a:prstGeom prst="rect">
                  <a:avLst/>
                </a:prstGeom>
                <a:blipFill rotWithShape="true">
                  <a:blip r:embed="rId4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 Box 36"/>
                <p:cNvSpPr txBox="true"/>
                <p:nvPr/>
              </p:nvSpPr>
              <p:spPr>
                <a:xfrm>
                  <a:off x="466" y="9865"/>
                  <a:ext cx="4402" cy="1005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sz="16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sz="16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𝑈𝑃</m:t>
                                </m:r>
                              </m:e>
                            </m:d>
                          </m:e>
                        </m:d>
                        <m:r>
                          <a:rPr lang="en-US" sz="16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6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6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d>
                          <m:dPr>
                            <m:ctrlPr>
                              <a:rPr lang="en-US" sz="16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16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1600" i="1"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𝑒</m:t>
                                    </m:r>
                                    <m:r>
                                      <a:rPr lang="en-US" sz="1600" i="1"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sz="1600">
                                    <a:latin typeface="DejaVu Math TeX Gyre" panose="02000503000000000000" charset="0"/>
                                    <a:sym typeface="+mn-ea"/>
                                  </a:rPr>
                                  <m:t>+</m:t>
                                </m:r>
                                <m:d>
                                  <m:dPr>
                                    <m:begChr m:val="|"/>
                                    <m:endChr m:val=""/>
                                    <m:ctrlPr>
                                      <a:rPr lang="en-US" sz="1600" i="1"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en-US" sz="1600" i="1"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i="1"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</a:rPr>
                                          <m:t>𝑔</m:t>
                                        </m:r>
                                        <m:r>
                                          <a:rPr lang="en-US" sz="1600" i="1"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i="1"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1600" i="1">
                    <a:latin typeface="DejaVu Math TeX Gyre" panose="02000503000000000000" charset="0"/>
                    <a:cs typeface="DejaVu Math TeX Gyre" panose="02000503000000000000" charset="0"/>
                  </a:endParaRPr>
                </a:p>
              </p:txBody>
            </p:sp>
          </mc:Choice>
          <mc:Fallback>
            <p:sp>
              <p:nvSpPr>
                <p:cNvPr id="37" name="Text Box 36"/>
                <p:cNvSpPr txBox="true">
                  <a:spLocks noRot="true" noChangeAspect="true" noMove="true" noResize="true" noEditPoints="true" noAdjustHandles="true" noChangeArrowheads="true" noChangeShapeType="true" noTextEdit="true"/>
                </p:cNvSpPr>
                <p:nvPr/>
              </p:nvSpPr>
              <p:spPr>
                <a:xfrm>
                  <a:off x="466" y="9865"/>
                  <a:ext cx="4402" cy="1005"/>
                </a:xfrm>
                <a:prstGeom prst="rect">
                  <a:avLst/>
                </a:prstGeom>
                <a:blipFill rotWithShape="true">
                  <a:blip r:embed="rId5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Left Brace 37"/>
            <p:cNvSpPr/>
            <p:nvPr/>
          </p:nvSpPr>
          <p:spPr>
            <a:xfrm>
              <a:off x="346" y="8850"/>
              <a:ext cx="120" cy="1976"/>
            </a:xfrm>
            <a:prstGeom prst="leftBrace">
              <a:avLst/>
            </a:prstGeom>
            <a:ln w="254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1"/>
      <p:bldP spid="46" grpId="0"/>
      <p:bldP spid="46" grpId="1"/>
      <p:bldP spid="8" grpId="0"/>
      <p:bldP spid="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ubtitle 2"/>
          <p:cNvSpPr>
            <a:spLocks noGrp="true"/>
          </p:cNvSpPr>
          <p:nvPr/>
        </p:nvSpPr>
        <p:spPr>
          <a:xfrm>
            <a:off x="182880" y="676910"/>
            <a:ext cx="5890260" cy="6673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2400">
                <a:solidFill>
                  <a:srgbClr val="FF3300"/>
                </a:solidFill>
                <a:latin typeface="+mn-lt"/>
                <a:cs typeface="+mn-lt"/>
              </a:rPr>
              <a:t>Theory</a:t>
            </a:r>
            <a:endParaRPr lang="en-US" altLang="en-US" sz="2400">
              <a:solidFill>
                <a:srgbClr val="FF3300"/>
              </a:solidFill>
              <a:latin typeface="+mn-lt"/>
              <a:cs typeface="+mn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0163175" y="1780540"/>
            <a:ext cx="1918970" cy="1560195"/>
            <a:chOff x="16005" y="1576"/>
            <a:chExt cx="3022" cy="2457"/>
          </a:xfrm>
        </p:grpSpPr>
        <p:pic>
          <p:nvPicPr>
            <p:cNvPr id="2" name="Picture 1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6495" y="1576"/>
              <a:ext cx="2042" cy="2071"/>
            </a:xfrm>
            <a:prstGeom prst="rect">
              <a:avLst/>
            </a:prstGeom>
          </p:spPr>
        </p:pic>
        <p:sp>
          <p:nvSpPr>
            <p:cNvPr id="3" name="Text Box 2"/>
            <p:cNvSpPr txBox="true"/>
            <p:nvPr/>
          </p:nvSpPr>
          <p:spPr>
            <a:xfrm>
              <a:off x="16005" y="3647"/>
              <a:ext cx="3022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sz="1000" i="1"/>
                <a:t>Nature</a:t>
              </a:r>
              <a:r>
                <a:rPr lang="en-US" altLang="en-US" sz="1000"/>
                <a:t>, </a:t>
              </a:r>
              <a:r>
                <a:rPr lang="en-US" altLang="en-US" sz="1000" b="1"/>
                <a:t>2016</a:t>
              </a:r>
              <a:r>
                <a:rPr lang="en-US" altLang="en-US" sz="1000"/>
                <a:t>,</a:t>
              </a:r>
              <a:r>
                <a:rPr lang="en-US" sz="1000"/>
                <a:t> 535, 127–130</a:t>
              </a:r>
              <a:endParaRPr lang="en-US" sz="1000"/>
            </a:p>
          </p:txBody>
        </p:sp>
      </p:grpSp>
      <p:sp>
        <p:nvSpPr>
          <p:cNvPr id="6" name="Subtitle 2"/>
          <p:cNvSpPr>
            <a:spLocks noGrp="true"/>
          </p:cNvSpPr>
          <p:nvPr/>
        </p:nvSpPr>
        <p:spPr>
          <a:xfrm>
            <a:off x="6072505" y="714375"/>
            <a:ext cx="5906770" cy="6673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2400">
                <a:solidFill>
                  <a:srgbClr val="1F29E9"/>
                </a:solidFill>
                <a:latin typeface="+mn-lt"/>
                <a:cs typeface="+mn-lt"/>
              </a:rPr>
              <a:t>Experiments</a:t>
            </a:r>
            <a:endParaRPr lang="en-US" altLang="en-US" sz="2400">
              <a:solidFill>
                <a:srgbClr val="1F29E9"/>
              </a:solidFill>
              <a:latin typeface="+mn-lt"/>
              <a:cs typeface="+mn-lt"/>
            </a:endParaRPr>
          </a:p>
        </p:txBody>
      </p:sp>
      <p:sp>
        <p:nvSpPr>
          <p:cNvPr id="7" name="Subtitle 2"/>
          <p:cNvSpPr>
            <a:spLocks noGrp="true"/>
          </p:cNvSpPr>
          <p:nvPr/>
        </p:nvSpPr>
        <p:spPr>
          <a:xfrm>
            <a:off x="173355" y="1344295"/>
            <a:ext cx="5904230" cy="175133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en-US">
                <a:solidFill>
                  <a:schemeClr val="tx1"/>
                </a:solidFill>
                <a:latin typeface="+mn-lt"/>
                <a:cs typeface="+mn-lt"/>
              </a:rPr>
              <a:t>- describes chemistry for </a:t>
            </a:r>
            <a:r>
              <a:rPr lang="en-US" altLang="en-US">
                <a:solidFill>
                  <a:schemeClr val="tx1"/>
                </a:solidFill>
                <a:latin typeface="+mn-lt"/>
                <a:cs typeface="+mn-lt"/>
                <a:sym typeface="+mn-ea"/>
              </a:rPr>
              <a:t>a single</a:t>
            </a:r>
            <a:r>
              <a:rPr lang="en-US" altLang="en-US">
                <a:solidFill>
                  <a:schemeClr val="tx1"/>
                </a:solidFill>
                <a:latin typeface="+mn-lt"/>
                <a:cs typeface="+mn-lt"/>
              </a:rPr>
              <a:t> (or </a:t>
            </a:r>
            <a:r>
              <a:rPr lang="en-US" altLang="en-US">
                <a:solidFill>
                  <a:schemeClr val="tx1"/>
                </a:solidFill>
                <a:latin typeface="+mn-lt"/>
                <a:cs typeface="+mn-lt"/>
                <a:sym typeface="+mn-ea"/>
              </a:rPr>
              <a:t>several</a:t>
            </a:r>
            <a:r>
              <a:rPr lang="en-US" altLang="en-US">
                <a:solidFill>
                  <a:schemeClr val="tx1"/>
                </a:solidFill>
                <a:latin typeface="+mn-lt"/>
                <a:cs typeface="+mn-lt"/>
              </a:rPr>
              <a:t>) molecule</a:t>
            </a:r>
            <a:endParaRPr lang="en-US" altLang="en-US">
              <a:solidFill>
                <a:schemeClr val="tx1"/>
              </a:solidFill>
              <a:latin typeface="+mn-lt"/>
              <a:cs typeface="+mn-lt"/>
            </a:endParaRPr>
          </a:p>
          <a:p>
            <a:pPr algn="l">
              <a:lnSpc>
                <a:spcPct val="100000"/>
              </a:lnSpc>
            </a:pPr>
            <a:r>
              <a:rPr lang="en-US" altLang="en-US">
                <a:solidFill>
                  <a:schemeClr val="tx1"/>
                </a:solidFill>
                <a:latin typeface="+mn-lt"/>
                <a:cs typeface="+mn-lt"/>
              </a:rPr>
              <a:t>- </a:t>
            </a:r>
            <a:r>
              <a:rPr lang="en-US" altLang="en-US" i="1">
                <a:solidFill>
                  <a:schemeClr val="tx1"/>
                </a:solidFill>
                <a:latin typeface="+mn-lt"/>
                <a:cs typeface="+mn-lt"/>
              </a:rPr>
              <a:t>N</a:t>
            </a:r>
            <a:r>
              <a:rPr lang="en-US" altLang="en-US">
                <a:solidFill>
                  <a:schemeClr val="tx1"/>
                </a:solidFill>
                <a:latin typeface="+mn-lt"/>
                <a:cs typeface="+mn-lt"/>
              </a:rPr>
              <a:t> &gt; ~1000 — too expensive</a:t>
            </a:r>
            <a:endParaRPr lang="en-US" altLang="en-US">
              <a:solidFill>
                <a:schemeClr val="tx1"/>
              </a:solidFill>
              <a:latin typeface="+mn-lt"/>
              <a:cs typeface="+mn-lt"/>
            </a:endParaRPr>
          </a:p>
          <a:p>
            <a:pPr algn="l">
              <a:lnSpc>
                <a:spcPct val="100000"/>
              </a:lnSpc>
            </a:pPr>
            <a:r>
              <a:rPr lang="en-US" altLang="en-US">
                <a:solidFill>
                  <a:schemeClr val="tx1"/>
                </a:solidFill>
                <a:latin typeface="+mn-lt"/>
                <a:cs typeface="+mn-lt"/>
              </a:rPr>
              <a:t>- usually a single cavity mode is treated </a:t>
            </a:r>
            <a:r>
              <a:rPr lang="ru-RU" altLang="en-US">
                <a:solidFill>
                  <a:schemeClr val="tx1"/>
                </a:solidFill>
                <a:latin typeface="+mn-lt"/>
                <a:cs typeface="+mn-lt"/>
              </a:rPr>
              <a:t> </a:t>
            </a:r>
            <a:r>
              <a:rPr lang="en-US" altLang="en-US">
                <a:solidFill>
                  <a:schemeClr val="tx1"/>
                </a:solidFill>
                <a:latin typeface="+mn-lt"/>
                <a:cs typeface="+mn-lt"/>
              </a:rPr>
              <a:t> </a:t>
            </a:r>
            <a:endParaRPr lang="en-US" altLang="en-US">
              <a:solidFill>
                <a:schemeClr val="tx1"/>
              </a:solidFill>
              <a:latin typeface="+mn-lt"/>
              <a:cs typeface="+mn-lt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063615" y="871220"/>
            <a:ext cx="0" cy="15919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/>
          <p:cNvSpPr>
            <a:spLocks noGrp="true"/>
          </p:cNvSpPr>
          <p:nvPr/>
        </p:nvSpPr>
        <p:spPr>
          <a:xfrm>
            <a:off x="6218555" y="1381760"/>
            <a:ext cx="5904230" cy="12528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en-US">
                <a:solidFill>
                  <a:schemeClr val="tx1"/>
                </a:solidFill>
                <a:latin typeface="+mn-lt"/>
                <a:cs typeface="+mn-lt"/>
              </a:rPr>
              <a:t>- deal with huge molecular ensembles</a:t>
            </a:r>
            <a:endParaRPr lang="en-US" altLang="en-US">
              <a:solidFill>
                <a:schemeClr val="tx1"/>
              </a:solidFill>
              <a:latin typeface="+mn-lt"/>
              <a:cs typeface="+mn-lt"/>
            </a:endParaRPr>
          </a:p>
          <a:p>
            <a:pPr algn="l">
              <a:lnSpc>
                <a:spcPct val="100000"/>
              </a:lnSpc>
            </a:pPr>
            <a:r>
              <a:rPr lang="en-US" altLang="en-US">
                <a:solidFill>
                  <a:schemeClr val="tx1"/>
                </a:solidFill>
                <a:latin typeface="+mn-lt"/>
                <a:cs typeface="+mn-lt"/>
              </a:rPr>
              <a:t>- </a:t>
            </a:r>
            <a:r>
              <a:rPr lang="en-US" altLang="en-US" i="1">
                <a:solidFill>
                  <a:schemeClr val="tx1"/>
                </a:solidFill>
                <a:latin typeface="+mn-lt"/>
                <a:cs typeface="+mn-lt"/>
              </a:rPr>
              <a:t>N</a:t>
            </a:r>
            <a:r>
              <a:rPr lang="en-US" altLang="en-US">
                <a:solidFill>
                  <a:schemeClr val="tx1"/>
                </a:solidFill>
                <a:latin typeface="+mn-lt"/>
                <a:cs typeface="+mn-lt"/>
              </a:rPr>
              <a:t> ≤ ~1000 — difficult to achieve </a:t>
            </a:r>
            <a:r>
              <a:rPr lang="ru-RU" altLang="en-US">
                <a:solidFill>
                  <a:schemeClr val="tx1"/>
                </a:solidFill>
                <a:latin typeface="+mn-lt"/>
                <a:cs typeface="+mn-lt"/>
              </a:rPr>
              <a:t> </a:t>
            </a:r>
            <a:r>
              <a:rPr lang="en-US" altLang="en-US">
                <a:solidFill>
                  <a:schemeClr val="tx1"/>
                </a:solidFill>
                <a:latin typeface="+mn-lt"/>
                <a:cs typeface="+mn-lt"/>
              </a:rPr>
              <a:t> </a:t>
            </a:r>
            <a:endParaRPr lang="en-US" altLang="en-US">
              <a:solidFill>
                <a:schemeClr val="tx1"/>
              </a:solidFill>
              <a:latin typeface="+mn-lt"/>
              <a:cs typeface="+mn-lt"/>
            </a:endParaRPr>
          </a:p>
        </p:txBody>
      </p:sp>
      <p:sp>
        <p:nvSpPr>
          <p:cNvPr id="13" name="Subtitle 2"/>
          <p:cNvSpPr>
            <a:spLocks noGrp="true"/>
          </p:cNvSpPr>
          <p:nvPr/>
        </p:nvSpPr>
        <p:spPr>
          <a:xfrm>
            <a:off x="180975" y="3413760"/>
            <a:ext cx="3781425" cy="582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Font typeface="Arial" panose="020B0604020202020204" pitchFamily="34" charset="0"/>
            </a:pPr>
            <a:r>
              <a:rPr lang="en-US" altLang="en-US" sz="2000">
                <a:solidFill>
                  <a:schemeClr val="tx1"/>
                </a:solidFill>
                <a:latin typeface="+mn-lt"/>
                <a:cs typeface="+mn-lt"/>
              </a:rPr>
              <a:t>Theoretical studies</a:t>
            </a:r>
            <a:endParaRPr lang="en-US" altLang="en-US" sz="2000">
              <a:solidFill>
                <a:schemeClr val="tx1"/>
              </a:solidFill>
              <a:latin typeface="+mn-lt"/>
              <a:cs typeface="+mn-lt"/>
            </a:endParaRPr>
          </a:p>
        </p:txBody>
      </p:sp>
      <p:sp>
        <p:nvSpPr>
          <p:cNvPr id="17" name="Title 1"/>
          <p:cNvSpPr>
            <a:spLocks noGrp="true"/>
          </p:cNvSpPr>
          <p:nvPr/>
        </p:nvSpPr>
        <p:spPr>
          <a:xfrm>
            <a:off x="1426210" y="136525"/>
            <a:ext cx="9144000" cy="6737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>
                <a:solidFill>
                  <a:srgbClr val="002060"/>
                </a:solidFill>
                <a:effectLst/>
              </a:rPr>
              <a:t>Strong coupling phenomenon</a:t>
            </a:r>
            <a:endParaRPr lang="en-US" altLang="en-US" sz="3200">
              <a:solidFill>
                <a:srgbClr val="002060"/>
              </a:solidFill>
              <a:effectLst/>
            </a:endParaRPr>
          </a:p>
        </p:txBody>
      </p:sp>
      <p:sp>
        <p:nvSpPr>
          <p:cNvPr id="18" name="Subtitle 2"/>
          <p:cNvSpPr>
            <a:spLocks noGrp="true"/>
          </p:cNvSpPr>
          <p:nvPr/>
        </p:nvSpPr>
        <p:spPr>
          <a:xfrm>
            <a:off x="7787640" y="3413760"/>
            <a:ext cx="4408170" cy="582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Font typeface="Arial" panose="020B0604020202020204" pitchFamily="34" charset="0"/>
            </a:pPr>
            <a:r>
              <a:rPr lang="en-US" altLang="en-US" sz="2000">
                <a:solidFill>
                  <a:schemeClr val="tx1"/>
                </a:solidFill>
                <a:latin typeface="+mn-lt"/>
                <a:cs typeface="+mn-lt"/>
              </a:rPr>
              <a:t>Experiments</a:t>
            </a:r>
            <a:endParaRPr lang="en-US" altLang="en-US" sz="2000">
              <a:solidFill>
                <a:schemeClr val="tx1"/>
              </a:solidFill>
              <a:latin typeface="+mn-lt"/>
              <a:cs typeface="+mn-lt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312160" y="3752215"/>
            <a:ext cx="1336675" cy="3810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ubtitle 2"/>
          <p:cNvSpPr>
            <a:spLocks noGrp="true"/>
          </p:cNvSpPr>
          <p:nvPr/>
        </p:nvSpPr>
        <p:spPr>
          <a:xfrm>
            <a:off x="4104640" y="3183255"/>
            <a:ext cx="3983355" cy="10236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Font typeface="Arial" panose="020B0604020202020204" pitchFamily="34" charset="0"/>
            </a:pPr>
            <a:r>
              <a:rPr lang="en-US" altLang="en-US" sz="3600">
                <a:solidFill>
                  <a:srgbClr val="31854E"/>
                </a:solidFill>
                <a:latin typeface="+mn-lt"/>
                <a:cs typeface="+mn-lt"/>
              </a:rPr>
              <a:t>?</a:t>
            </a:r>
            <a:endParaRPr lang="en-US" altLang="en-US" sz="3600">
              <a:solidFill>
                <a:srgbClr val="31854E"/>
              </a:solidFill>
              <a:latin typeface="+mn-lt"/>
              <a:cs typeface="+mn-lt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787640" y="3756025"/>
            <a:ext cx="1336675" cy="3810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ubtitle 2"/>
          <p:cNvSpPr>
            <a:spLocks noGrp="true"/>
          </p:cNvSpPr>
          <p:nvPr/>
        </p:nvSpPr>
        <p:spPr>
          <a:xfrm>
            <a:off x="4579620" y="3340735"/>
            <a:ext cx="3294380" cy="7086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Font typeface="Arial" panose="020B0604020202020204" pitchFamily="34" charset="0"/>
            </a:pPr>
            <a:r>
              <a:rPr lang="en-US" altLang="en-US" sz="2400">
                <a:solidFill>
                  <a:srgbClr val="31854E"/>
                </a:solidFill>
                <a:latin typeface="+mn-lt"/>
                <a:cs typeface="+mn-lt"/>
              </a:rPr>
              <a:t>Computer simulations</a:t>
            </a:r>
            <a:endParaRPr lang="en-US" altLang="en-US" sz="2400">
              <a:solidFill>
                <a:srgbClr val="31854E"/>
              </a:solidFill>
              <a:latin typeface="+mn-lt"/>
              <a:cs typeface="+mn-lt"/>
            </a:endParaRPr>
          </a:p>
        </p:txBody>
      </p:sp>
      <p:sp>
        <p:nvSpPr>
          <p:cNvPr id="26" name="Subtitle 9"/>
          <p:cNvSpPr>
            <a:spLocks noGrp="true"/>
          </p:cNvSpPr>
          <p:nvPr/>
        </p:nvSpPr>
        <p:spPr>
          <a:xfrm>
            <a:off x="173355" y="4280535"/>
            <a:ext cx="5602605" cy="2051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buFont typeface="Arial" panose="020B0604020202020204" pitchFamily="34" charset="0"/>
            </a:pPr>
            <a:r>
              <a:rPr lang="en-US" altLang="en-US" sz="2200" u="sng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Requirements</a:t>
            </a:r>
            <a:r>
              <a:rPr lang="en-US" altLang="en-US"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</a:t>
            </a:r>
            <a:endParaRPr lang="en-US" altLang="en-US" sz="2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treat as many molecules as possible</a:t>
            </a:r>
            <a:endParaRPr lang="en-US" altLang="en-US" sz="2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multiple cavity modes (dispersion)</a:t>
            </a:r>
            <a:endParaRPr lang="en-US" altLang="en-US" sz="2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to choose an appropriate method</a:t>
            </a:r>
            <a:endParaRPr lang="en-US" altLang="en-US" sz="2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7" name="Slide Number Placeholder 26"/>
          <p:cNvSpPr>
            <a:spLocks noGrp="true"/>
          </p:cNvSpPr>
          <p:nvPr>
            <p:ph type="sldNum" sz="quarter" idx="12"/>
          </p:nvPr>
        </p:nvSpPr>
        <p:spPr>
          <a:xfrm>
            <a:off x="11503660" y="6332220"/>
            <a:ext cx="601345" cy="450850"/>
          </a:xfrm>
        </p:spPr>
        <p:txBody>
          <a:bodyPr>
            <a:noAutofit/>
          </a:bodyPr>
          <a:p>
            <a:fld id="{49AE70B2-8BF9-45C0-BB95-33D1B9D3A854}" type="slidenum">
              <a:rPr lang="zh-CN" altLang="en-US" sz="2400" smtClean="0">
                <a:solidFill>
                  <a:srgbClr val="0070C0"/>
                </a:solidFill>
                <a:latin typeface="+mj-lt"/>
                <a:cs typeface="+mj-lt"/>
              </a:rPr>
            </a:fld>
            <a:endParaRPr lang="zh-CN" altLang="en-US" sz="2400" smtClean="0">
              <a:solidFill>
                <a:srgbClr val="0070C0"/>
              </a:solidFill>
              <a:latin typeface="+mj-lt"/>
              <a:cs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067290" y="395605"/>
            <a:ext cx="2186305" cy="1384858"/>
            <a:chOff x="11716" y="6363"/>
            <a:chExt cx="5064" cy="3085"/>
          </a:xfrm>
        </p:grpSpPr>
        <p:pic>
          <p:nvPicPr>
            <p:cNvPr id="5" name="Picture 4"/>
            <p:cNvPicPr>
              <a:picLocks noChangeAspect="true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50" y="6363"/>
              <a:ext cx="4797" cy="2197"/>
            </a:xfrm>
            <a:prstGeom prst="rect">
              <a:avLst/>
            </a:prstGeom>
          </p:spPr>
        </p:pic>
        <p:sp>
          <p:nvSpPr>
            <p:cNvPr id="9" name="Text Box 8"/>
            <p:cNvSpPr txBox="true"/>
            <p:nvPr/>
          </p:nvSpPr>
          <p:spPr>
            <a:xfrm>
              <a:off x="11716" y="8560"/>
              <a:ext cx="5064" cy="8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sz="1000" i="1"/>
                <a:t>J. Phys. Chem. Lett.</a:t>
              </a:r>
              <a:r>
                <a:rPr lang="en-US" altLang="en-US" sz="1000"/>
                <a:t>,</a:t>
              </a:r>
              <a:r>
                <a:rPr lang="en-US" sz="1000"/>
                <a:t> </a:t>
              </a:r>
              <a:r>
                <a:rPr lang="en-US" sz="1000" b="1"/>
                <a:t>2019</a:t>
              </a:r>
              <a:r>
                <a:rPr lang="en-US" sz="1000"/>
                <a:t>, 10, 5476−5483</a:t>
              </a:r>
              <a:endParaRPr lang="en-US" sz="1000"/>
            </a:p>
          </p:txBody>
        </p:sp>
      </p:grpSp>
      <p:pic>
        <p:nvPicPr>
          <p:cNvPr id="47" name="Picture 4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960" y="4280535"/>
            <a:ext cx="2647950" cy="19545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13" grpId="1"/>
      <p:bldP spid="18" grpId="1"/>
      <p:bldP spid="21" grpId="0"/>
      <p:bldP spid="21" grpId="1"/>
      <p:bldP spid="24" grpId="0"/>
      <p:bldP spid="24" grpId="1"/>
      <p:bldP spid="26" grpId="0"/>
      <p:bldP spid="2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Slide Number Placeholder 2"/>
          <p:cNvSpPr>
            <a:spLocks noGrp="true"/>
          </p:cNvSpPr>
          <p:nvPr>
            <p:ph type="sldNum" sz="quarter" idx="12"/>
          </p:nvPr>
        </p:nvSpPr>
        <p:spPr>
          <a:xfrm>
            <a:off x="11503660" y="6332220"/>
            <a:ext cx="601345" cy="450850"/>
          </a:xfrm>
        </p:spPr>
        <p:txBody>
          <a:bodyPr>
            <a:noAutofit/>
          </a:bodyPr>
          <a:p>
            <a:fld id="{49AE70B2-8BF9-45C0-BB95-33D1B9D3A854}" type="slidenum">
              <a:rPr lang="zh-CN" altLang="en-US" sz="2400" smtClean="0">
                <a:solidFill>
                  <a:srgbClr val="0070C0"/>
                </a:solidFill>
                <a:latin typeface="+mj-lt"/>
                <a:cs typeface="+mj-lt"/>
              </a:rPr>
            </a:fld>
            <a:endParaRPr lang="zh-CN" altLang="en-US" sz="2400" smtClean="0">
              <a:solidFill>
                <a:srgbClr val="0070C0"/>
              </a:solidFill>
              <a:latin typeface="+mj-lt"/>
              <a:cs typeface="+mj-lt"/>
            </a:endParaRPr>
          </a:p>
        </p:txBody>
      </p:sp>
      <p:sp>
        <p:nvSpPr>
          <p:cNvPr id="24" name="Subtitle 2"/>
          <p:cNvSpPr>
            <a:spLocks noGrp="true"/>
          </p:cNvSpPr>
          <p:nvPr/>
        </p:nvSpPr>
        <p:spPr>
          <a:xfrm>
            <a:off x="269875" y="1014095"/>
            <a:ext cx="10189845" cy="166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50000"/>
              </a:lnSpc>
              <a:spcBef>
                <a:spcPts val="500"/>
              </a:spcBef>
            </a:pPr>
            <a:r>
              <a:rPr lang="en-US" altLang="en-US" sz="2000">
                <a:solidFill>
                  <a:schemeClr val="tx1"/>
                </a:solidFill>
              </a:rPr>
              <a:t>A system in study is separated in two parts:</a:t>
            </a:r>
            <a:endParaRPr lang="en-US" altLang="en-US" sz="2000">
              <a:solidFill>
                <a:schemeClr val="tx1"/>
              </a:solidFill>
            </a:endParaRPr>
          </a:p>
          <a:p>
            <a:pPr algn="l" fontAlgn="auto">
              <a:lnSpc>
                <a:spcPct val="150000"/>
              </a:lnSpc>
              <a:spcBef>
                <a:spcPts val="500"/>
              </a:spcBef>
            </a:pPr>
            <a:r>
              <a:rPr lang="en-US" altLang="en-US" sz="2000">
                <a:solidFill>
                  <a:schemeClr val="tx1"/>
                </a:solidFill>
              </a:rPr>
              <a:t>- </a:t>
            </a:r>
            <a:r>
              <a:rPr lang="en-US" altLang="en-US" sz="2000">
                <a:solidFill>
                  <a:srgbClr val="0070C0"/>
                </a:solidFill>
              </a:rPr>
              <a:t>Quantum mechanical (QM)</a:t>
            </a:r>
            <a:r>
              <a:rPr lang="en-US" altLang="en-US" sz="2000">
                <a:solidFill>
                  <a:schemeClr val="tx1"/>
                </a:solidFill>
              </a:rPr>
              <a:t> part </a:t>
            </a: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 ab inito methods</a:t>
            </a:r>
            <a:endParaRPr lang="en-US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auto">
              <a:lnSpc>
                <a:spcPct val="150000"/>
              </a:lnSpc>
              <a:spcBef>
                <a:spcPts val="500"/>
              </a:spcBef>
            </a:pP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en-US" sz="2000">
                <a:solidFill>
                  <a:srgbClr val="3185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Molecular mechanical (MM)</a:t>
            </a: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part </a:t>
            </a:r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 mechanical force fields</a:t>
            </a:r>
            <a:endParaRPr lang="en-US" altLang="en-US"/>
          </a:p>
          <a:p>
            <a:pPr algn="l">
              <a:lnSpc>
                <a:spcPct val="150000"/>
              </a:lnSpc>
            </a:pPr>
            <a:endParaRPr lang="en-US" altLang="en-US"/>
          </a:p>
        </p:txBody>
      </p:sp>
      <p:pic>
        <p:nvPicPr>
          <p:cNvPr id="25" name="Picture 2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97840" y="2823210"/>
            <a:ext cx="3948430" cy="2324735"/>
          </a:xfrm>
          <a:prstGeom prst="rect">
            <a:avLst/>
          </a:prstGeom>
        </p:spPr>
      </p:pic>
      <p:sp>
        <p:nvSpPr>
          <p:cNvPr id="8" name="Text Box 7"/>
          <p:cNvSpPr txBox="true"/>
          <p:nvPr/>
        </p:nvSpPr>
        <p:spPr>
          <a:xfrm>
            <a:off x="574040" y="5147945"/>
            <a:ext cx="379539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1000" i="1"/>
              <a:t> Methods Mol Biol.</a:t>
            </a:r>
            <a:r>
              <a:rPr lang="en-US" altLang="en-US" sz="1000"/>
              <a:t>, </a:t>
            </a:r>
            <a:r>
              <a:rPr lang="en-US" altLang="en-US" sz="1000" b="1"/>
              <a:t>2013</a:t>
            </a:r>
            <a:r>
              <a:rPr lang="en-US" altLang="en-US" sz="1000"/>
              <a:t>, 924, 43-66.</a:t>
            </a:r>
            <a:endParaRPr lang="en-US" altLang="en-US" sz="1000"/>
          </a:p>
        </p:txBody>
      </p:sp>
      <p:cxnSp>
        <p:nvCxnSpPr>
          <p:cNvPr id="4" name="Straight Arrow Connector 3"/>
          <p:cNvCxnSpPr/>
          <p:nvPr/>
        </p:nvCxnSpPr>
        <p:spPr>
          <a:xfrm flipH="true" flipV="true">
            <a:off x="2941955" y="4603115"/>
            <a:ext cx="1504315" cy="123380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/>
          <p:cNvSpPr>
            <a:spLocks noGrp="true"/>
          </p:cNvSpPr>
          <p:nvPr/>
        </p:nvSpPr>
        <p:spPr>
          <a:xfrm>
            <a:off x="3242310" y="5836920"/>
            <a:ext cx="2547620" cy="7880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>
                <a:solidFill>
                  <a:schemeClr val="tx1"/>
                </a:solidFill>
                <a:cs typeface="+mj-lt"/>
                <a:sym typeface="+mn-ea"/>
              </a:rPr>
              <a:t>atoms involved in a chemical process</a:t>
            </a:r>
            <a:endParaRPr lang="en-US" altLang="en-US">
              <a:solidFill>
                <a:schemeClr val="tx1"/>
              </a:solidFill>
              <a:cs typeface="+mj-lt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 Box 9"/>
              <p:cNvSpPr txBox="true"/>
              <p:nvPr/>
            </p:nvSpPr>
            <p:spPr>
              <a:xfrm>
                <a:off x="5086985" y="2680335"/>
                <a:ext cx="6258560" cy="128841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DejaVu Math TeX Gyre" panose="02000503000000000000" charset="0"/>
                            <a:cs typeface="DejaVu Math TeX Gyre" panose="02000503000000000000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DejaVu Math TeX Gyre" panose="02000503000000000000" charset="0"/>
                            <a:cs typeface="DejaVu Math TeX Gyre" panose="02000503000000000000" charset="0"/>
                            <a:sym typeface="+mn-ea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>
                            <a:latin typeface="DejaVu Math TeX Gyre" panose="02000503000000000000" charset="0"/>
                            <a:cs typeface="DejaVu Math TeX Gyre" panose="02000503000000000000" charset="0"/>
                            <a:sym typeface="+mn-ea"/>
                          </a:rPr>
                          <m:t>MM</m:t>
                        </m:r>
                      </m:sub>
                    </m:sSub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𝑖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bonds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altLang="en-US">
                    <a:latin typeface="DejaVu Math TeX Gyre" panose="02000503000000000000" charset="0"/>
                    <a:cs typeface="DejaVu Math TeX Gyre" panose="02000503000000000000" charset="0"/>
                  </a:rPr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𝑗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𝑗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angles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altLang="en-US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𝑘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𝑘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torsions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altLang="en-US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 +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𝑖𝑗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𝑖𝑗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Coulomb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altLang="en-US">
                    <a:latin typeface="DejaVu Math TeX Gyre" panose="02000503000000000000" charset="0"/>
                    <a:cs typeface="DejaVu Math TeX Gyre" panose="02000503000000000000" charset="0"/>
                  </a:rPr>
                  <a:t> +</a:t>
                </a:r>
                <a14:m>
                  <m:oMath xmlns:m="http://schemas.openxmlformats.org/officeDocument/2006/math">
                    <m:r>
                      <a:rPr lang="en-US" altLang="en-US">
                        <a:latin typeface="DejaVu Math TeX Gyre" panose="02000503000000000000" charset="0"/>
                        <a:cs typeface="DejaVu Math TeX Gyre" panose="02000503000000000000" charset="0"/>
                      </a:rPr>
                      <m:t> 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𝑖𝑗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𝑖𝑗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VDW</m:t>
                            </m:r>
                          </m:sup>
                        </m:sSubSup>
                      </m:e>
                    </m:nary>
                  </m:oMath>
                </a14:m>
                <a:endParaRPr lang="en-US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10" name="Text Box 9"/>
              <p:cNvSpPr txBox="true"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5086985" y="2680335"/>
                <a:ext cx="6258560" cy="1288415"/>
              </a:xfrm>
              <a:prstGeom prst="rect">
                <a:avLst/>
              </a:prstGeom>
              <a:blipFill rotWithShape="true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H="true" flipV="true">
            <a:off x="1301115" y="4791075"/>
            <a:ext cx="77470" cy="104584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ubtitle 2"/>
          <p:cNvSpPr>
            <a:spLocks noGrp="true"/>
          </p:cNvSpPr>
          <p:nvPr/>
        </p:nvSpPr>
        <p:spPr>
          <a:xfrm>
            <a:off x="172720" y="5917565"/>
            <a:ext cx="2547620" cy="7880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>
                <a:solidFill>
                  <a:schemeClr val="tx1"/>
                </a:solidFill>
                <a:cs typeface="+mj-lt"/>
                <a:sym typeface="+mn-ea"/>
              </a:rPr>
              <a:t>atoms not (directly) involved in a chemical process</a:t>
            </a:r>
            <a:endParaRPr lang="en-US" altLang="en-US">
              <a:solidFill>
                <a:schemeClr val="tx1"/>
              </a:solidFill>
              <a:cs typeface="+mj-lt"/>
              <a:sym typeface="+mn-ea"/>
            </a:endParaRPr>
          </a:p>
        </p:txBody>
      </p:sp>
      <p:sp>
        <p:nvSpPr>
          <p:cNvPr id="9" name="Subtitle 2"/>
          <p:cNvSpPr>
            <a:spLocks noGrp="true"/>
          </p:cNvSpPr>
          <p:nvPr/>
        </p:nvSpPr>
        <p:spPr>
          <a:xfrm>
            <a:off x="5086985" y="4175760"/>
            <a:ext cx="6102350" cy="7118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en-US" sz="2000">
                <a:solidFill>
                  <a:schemeClr val="tx1"/>
                </a:solidFill>
                <a:cs typeface="+mj-lt"/>
                <a:sym typeface="+mn-ea"/>
              </a:rPr>
              <a:t>Connection between QM and MM parts:</a:t>
            </a:r>
            <a:endParaRPr lang="en-US" altLang="en-US" sz="2000">
              <a:solidFill>
                <a:schemeClr val="tx1"/>
              </a:solidFill>
              <a:cs typeface="+mj-lt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 Box 10"/>
              <p:cNvSpPr txBox="true"/>
              <p:nvPr/>
            </p:nvSpPr>
            <p:spPr>
              <a:xfrm>
                <a:off x="5086985" y="4751070"/>
                <a:ext cx="6347460" cy="52451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DejaVu Math TeX Gyre" panose="02000503000000000000" charset="0"/>
                            <a:cs typeface="DejaVu Math TeX Gyre" panose="02000503000000000000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DejaVu Math TeX Gyre" panose="02000503000000000000" charset="0"/>
                            <a:cs typeface="DejaVu Math TeX Gyre" panose="02000503000000000000" charset="0"/>
                            <a:sym typeface="+mn-ea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>
                            <a:latin typeface="DejaVu Math TeX Gyre" panose="02000503000000000000" charset="0"/>
                            <a:cs typeface="DejaVu Math TeX Gyre" panose="02000503000000000000" charset="0"/>
                            <a:sym typeface="+mn-ea"/>
                          </a:rPr>
                          <m:t>QM</m:t>
                        </m:r>
                        <m:r>
                          <a:rPr lang="en-US" altLang="en-US">
                            <a:latin typeface="DejaVu Math TeX Gyre" panose="02000503000000000000" charset="0"/>
                            <a:cs typeface="DejaVu Math TeX Gyre" panose="02000503000000000000" charset="0"/>
                            <a:sym typeface="+mn-ea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en-US">
                            <a:latin typeface="DejaVu Math TeX Gyre" panose="02000503000000000000" charset="0"/>
                            <a:cs typeface="DejaVu Math TeX Gyre" panose="02000503000000000000" charset="0"/>
                            <a:sym typeface="+mn-ea"/>
                          </a:rPr>
                          <m:t>MM</m:t>
                        </m:r>
                      </m:sub>
                    </m:sSub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sSub>
                      <m:sSubPr>
                        <m:ctrlPr>
                          <a:rPr lang="en-US" altLang="en-US" i="1">
                            <a:latin typeface="DejaVu Math TeX Gyre" panose="02000503000000000000" charset="0"/>
                            <a:cs typeface="DejaVu Math TeX Gyre" panose="02000503000000000000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DejaVu Math TeX Gyre" panose="02000503000000000000" charset="0"/>
                            <a:cs typeface="DejaVu Math TeX Gyre" panose="02000503000000000000" charset="0"/>
                            <a:sym typeface="+mn-ea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>
                            <a:latin typeface="DejaVu Math TeX Gyre" panose="02000503000000000000" charset="0"/>
                            <a:cs typeface="DejaVu Math TeX Gyre" panose="02000503000000000000" charset="0"/>
                            <a:sym typeface="+mn-ea"/>
                          </a:rPr>
                          <m:t>QM</m:t>
                        </m:r>
                      </m:sub>
                    </m:sSub>
                  </m:oMath>
                </a14:m>
                <a:r>
                  <a:rPr lang="en-US" altLang="en-US">
                    <a:latin typeface="DejaVu Math TeX Gyre" panose="02000503000000000000" charset="0"/>
                    <a:cs typeface="DejaVu Math TeX Gyre" panose="02000503000000000000" charset="0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DejaVu Math TeX Gyre" panose="02000503000000000000" charset="0"/>
                            <a:cs typeface="DejaVu Math TeX Gyre" panose="02000503000000000000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DejaVu Math TeX Gyre" panose="02000503000000000000" charset="0"/>
                            <a:cs typeface="DejaVu Math TeX Gyre" panose="02000503000000000000" charset="0"/>
                            <a:sym typeface="+mn-ea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>
                            <a:latin typeface="DejaVu Math TeX Gyre" panose="02000503000000000000" charset="0"/>
                            <a:cs typeface="DejaVu Math TeX Gyre" panose="02000503000000000000" charset="0"/>
                            <a:sym typeface="+mn-ea"/>
                          </a:rPr>
                          <m:t>MM</m:t>
                        </m:r>
                      </m:sub>
                    </m:sSub>
                  </m:oMath>
                </a14:m>
                <a:r>
                  <a:rPr lang="en-US" altLang="en-US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DejaVu Math TeX Gyre" panose="02000503000000000000" charset="0"/>
                            <a:cs typeface="DejaVu Math TeX Gyre" panose="02000503000000000000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DejaVu Math TeX Gyre" panose="02000503000000000000" charset="0"/>
                            <a:cs typeface="DejaVu Math TeX Gyre" panose="02000503000000000000" charset="0"/>
                            <a:sym typeface="+mn-ea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>
                            <a:latin typeface="DejaVu Math TeX Gyre" panose="02000503000000000000" charset="0"/>
                            <a:cs typeface="DejaVu Math TeX Gyre" panose="02000503000000000000" charset="0"/>
                            <a:sym typeface="+mn-ea"/>
                          </a:rPr>
                          <m:t>QM</m:t>
                        </m:r>
                        <m:r>
                          <a:rPr lang="en-US" altLang="en-US">
                            <a:latin typeface="DejaVu Math TeX Gyre" panose="02000503000000000000" charset="0"/>
                            <a:cs typeface="DejaVu Math TeX Gyre" panose="02000503000000000000" charset="0"/>
                            <a:sym typeface="+mn-ea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en-US">
                            <a:latin typeface="DejaVu Math TeX Gyre" panose="02000503000000000000" charset="0"/>
                            <a:cs typeface="DejaVu Math TeX Gyre" panose="02000503000000000000" charset="0"/>
                            <a:sym typeface="+mn-ea"/>
                          </a:rPr>
                          <m:t>MM</m:t>
                        </m:r>
                      </m:sub>
                    </m:sSub>
                  </m:oMath>
                </a14:m>
                <a:endParaRPr lang="en-US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11" name="Text Box 10"/>
              <p:cNvSpPr txBox="true"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5086985" y="4751070"/>
                <a:ext cx="6347460" cy="524510"/>
              </a:xfrm>
              <a:prstGeom prst="rect">
                <a:avLst/>
              </a:prstGeom>
              <a:blipFill rotWithShape="true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itle 1"/>
          <p:cNvSpPr>
            <a:spLocks noGrp="true"/>
          </p:cNvSpPr>
          <p:nvPr/>
        </p:nvSpPr>
        <p:spPr>
          <a:xfrm>
            <a:off x="574040" y="136525"/>
            <a:ext cx="11070590" cy="7518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>
                <a:solidFill>
                  <a:srgbClr val="002060"/>
                </a:solidFill>
                <a:effectLst/>
                <a:sym typeface="+mn-ea"/>
              </a:rPr>
              <a:t>Quantum mechanics/Molecular mechanics (QM/MM)</a:t>
            </a:r>
            <a:endParaRPr lang="en-US" altLang="en-US" sz="3200">
              <a:solidFill>
                <a:srgbClr val="002060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8" grpId="1"/>
      <p:bldP spid="6" grpId="1"/>
      <p:bldP spid="7" grpId="1"/>
      <p:bldP spid="1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Rounded Rectangle 1"/>
          <p:cNvSpPr/>
          <p:nvPr/>
        </p:nvSpPr>
        <p:spPr>
          <a:xfrm>
            <a:off x="574040" y="1306195"/>
            <a:ext cx="5210175" cy="473837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17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true"/>
          </p:cNvSpPr>
          <p:nvPr>
            <p:ph type="sldNum" sz="quarter" idx="12"/>
          </p:nvPr>
        </p:nvSpPr>
        <p:spPr>
          <a:xfrm>
            <a:off x="11503660" y="6332220"/>
            <a:ext cx="601345" cy="450850"/>
          </a:xfrm>
        </p:spPr>
        <p:txBody>
          <a:bodyPr>
            <a:noAutofit/>
          </a:bodyPr>
          <a:p>
            <a:fld id="{49AE70B2-8BF9-45C0-BB95-33D1B9D3A854}" type="slidenum">
              <a:rPr lang="zh-CN" altLang="en-US" sz="2400" smtClean="0">
                <a:solidFill>
                  <a:srgbClr val="0070C0"/>
                </a:solidFill>
                <a:latin typeface="+mj-lt"/>
                <a:cs typeface="+mj-lt"/>
              </a:rPr>
            </a:fld>
            <a:endParaRPr lang="zh-CN" altLang="en-US" sz="2400" smtClean="0">
              <a:solidFill>
                <a:srgbClr val="0070C0"/>
              </a:solidFill>
              <a:latin typeface="+mj-lt"/>
              <a:cs typeface="+mj-lt"/>
            </a:endParaRPr>
          </a:p>
        </p:txBody>
      </p:sp>
      <p:sp>
        <p:nvSpPr>
          <p:cNvPr id="17" name="Title 1"/>
          <p:cNvSpPr>
            <a:spLocks noGrp="true"/>
          </p:cNvSpPr>
          <p:nvPr/>
        </p:nvSpPr>
        <p:spPr>
          <a:xfrm>
            <a:off x="574040" y="136525"/>
            <a:ext cx="11070590" cy="7518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>
                <a:solidFill>
                  <a:srgbClr val="002060"/>
                </a:solidFill>
                <a:effectLst/>
                <a:sym typeface="+mn-ea"/>
              </a:rPr>
              <a:t>Quantum mechanics/Molecular mechanics (QM/MM)</a:t>
            </a:r>
            <a:endParaRPr lang="en-US" altLang="en-US" sz="3200">
              <a:solidFill>
                <a:srgbClr val="002060"/>
              </a:solidFill>
              <a:effectLst/>
            </a:endParaRPr>
          </a:p>
        </p:txBody>
      </p:sp>
      <p:pic>
        <p:nvPicPr>
          <p:cNvPr id="116" name="Picture 115" descr="gromacs_logo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387475" y="1393190"/>
            <a:ext cx="3671570" cy="925195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6434455" y="1305560"/>
            <a:ext cx="5210175" cy="267462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1750">
            <a:solidFill>
              <a:srgbClr val="3185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3" name="Picture 12" descr="Gaussian_logo_with_name-removebg-preview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9970135" y="1483995"/>
            <a:ext cx="1926590" cy="1203960"/>
          </a:xfrm>
          <a:prstGeom prst="rect">
            <a:avLst/>
          </a:prstGeom>
        </p:spPr>
      </p:pic>
      <p:sp>
        <p:nvSpPr>
          <p:cNvPr id="26" name="Subtitle 9"/>
          <p:cNvSpPr>
            <a:spLocks noGrp="true"/>
          </p:cNvSpPr>
          <p:nvPr/>
        </p:nvSpPr>
        <p:spPr>
          <a:xfrm>
            <a:off x="6433820" y="1618615"/>
            <a:ext cx="5210810" cy="23615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</a:pP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QM atoms:</a:t>
            </a:r>
            <a:endParaRPr lang="en-US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algn="l" fontAlgn="auto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ground excited state energies</a:t>
            </a:r>
            <a:endParaRPr lang="en-US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algn="l" fontAlgn="auto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first excited state energies</a:t>
            </a:r>
            <a:endParaRPr lang="en-US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algn="l" fontAlgn="auto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transition dipole moments</a:t>
            </a:r>
            <a:endParaRPr lang="en-US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809625" y="2429510"/>
            <a:ext cx="4739005" cy="91884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Subtitle 9"/>
          <p:cNvSpPr>
            <a:spLocks noGrp="true"/>
          </p:cNvSpPr>
          <p:nvPr/>
        </p:nvSpPr>
        <p:spPr>
          <a:xfrm>
            <a:off x="896620" y="2370455"/>
            <a:ext cx="3431540" cy="106235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fontAlgn="auto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Energies of MM atoms</a:t>
            </a:r>
            <a:endParaRPr lang="en-US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indent="-342900" algn="l" fontAlgn="auto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Cavity dispersion</a:t>
            </a:r>
            <a:r>
              <a:rPr lang="en-US" altLang="en-US"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en-US" altLang="en-US" sz="2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809625" y="3822700"/>
            <a:ext cx="4739005" cy="57912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Subtitle 9"/>
          <p:cNvSpPr>
            <a:spLocks noGrp="true"/>
          </p:cNvSpPr>
          <p:nvPr/>
        </p:nvSpPr>
        <p:spPr>
          <a:xfrm>
            <a:off x="809625" y="3823335"/>
            <a:ext cx="3518535" cy="63690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fontAlgn="auto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Light-matter interactions</a:t>
            </a:r>
            <a:r>
              <a:rPr lang="en-US" altLang="en-US"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en-US" altLang="en-US" sz="2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178810" y="3357880"/>
            <a:ext cx="0" cy="46482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8" idx="3"/>
          </p:cNvCxnSpPr>
          <p:nvPr/>
        </p:nvCxnSpPr>
        <p:spPr>
          <a:xfrm flipH="true">
            <a:off x="5548630" y="3822700"/>
            <a:ext cx="987425" cy="28956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809625" y="4866640"/>
            <a:ext cx="4739005" cy="57912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Subtitle 9"/>
          <p:cNvSpPr>
            <a:spLocks noGrp="true"/>
          </p:cNvSpPr>
          <p:nvPr/>
        </p:nvSpPr>
        <p:spPr>
          <a:xfrm>
            <a:off x="896620" y="4837430"/>
            <a:ext cx="3431540" cy="63690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fontAlgn="auto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Dynamics</a:t>
            </a:r>
            <a:r>
              <a:rPr lang="en-US" altLang="en-US"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en-US" altLang="en-US" sz="2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178810" y="4401820"/>
            <a:ext cx="0" cy="46482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H="true" flipV="true">
            <a:off x="5870575" y="4837430"/>
            <a:ext cx="1163955" cy="24955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9"/>
          <p:cNvSpPr>
            <a:spLocks noGrp="true"/>
          </p:cNvSpPr>
          <p:nvPr/>
        </p:nvSpPr>
        <p:spPr>
          <a:xfrm>
            <a:off x="6835775" y="4766310"/>
            <a:ext cx="3431540" cy="780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</a:pP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Modified Gromacs code</a:t>
            </a:r>
            <a:endParaRPr lang="en-US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ctr" fontAlgn="auto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</a:pPr>
            <a:r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</a:t>
            </a:r>
            <a:r>
              <a:rPr lang="en-US" altLang="en-US" sz="1400" u="sng">
                <a:solidFill>
                  <a:srgbClr val="1F29E9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https://github.com/rhti/gromacs_qed</a:t>
            </a:r>
            <a:r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)</a:t>
            </a:r>
            <a:endParaRPr lang="en-US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26" grpId="1"/>
      <p:bldP spid="1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6" name="Group 15"/>
          <p:cNvGrpSpPr/>
          <p:nvPr/>
        </p:nvGrpSpPr>
        <p:grpSpPr>
          <a:xfrm>
            <a:off x="8623300" y="4840555"/>
            <a:ext cx="2872105" cy="1984740"/>
            <a:chOff x="7332" y="7454"/>
            <a:chExt cx="4947" cy="3482"/>
          </a:xfrm>
        </p:grpSpPr>
        <p:pic>
          <p:nvPicPr>
            <p:cNvPr id="8" name="Picture 7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738" y="7454"/>
              <a:ext cx="4096" cy="3170"/>
            </a:xfrm>
            <a:prstGeom prst="rect">
              <a:avLst/>
            </a:prstGeom>
          </p:spPr>
        </p:pic>
        <p:sp>
          <p:nvSpPr>
            <p:cNvPr id="15" name="Text Box 14"/>
            <p:cNvSpPr txBox="true"/>
            <p:nvPr/>
          </p:nvSpPr>
          <p:spPr>
            <a:xfrm>
              <a:off x="7332" y="10506"/>
              <a:ext cx="4947" cy="4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sz="1000" i="1"/>
                <a:t>Adv. Mater.</a:t>
              </a:r>
              <a:r>
                <a:rPr lang="en-US" sz="1000"/>
                <a:t>, </a:t>
              </a:r>
              <a:r>
                <a:rPr lang="en-US" sz="1000" b="1"/>
                <a:t>2020</a:t>
              </a:r>
              <a:r>
                <a:rPr lang="en-US" sz="1000"/>
                <a:t>, 32, 28, 2002127</a:t>
              </a:r>
              <a:endParaRPr lang="en-US" sz="100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Subtitle 2"/>
              <p:cNvSpPr>
                <a:spLocks noGrp="true"/>
              </p:cNvSpPr>
              <p:nvPr/>
            </p:nvSpPr>
            <p:spPr>
              <a:xfrm>
                <a:off x="274955" y="1048385"/>
                <a:ext cx="11645900" cy="1773555"/>
              </a:xfrm>
              <a:prstGeom prst="rect">
                <a:avLst/>
              </a:prstGeom>
            </p:spPr>
            <p:txBody>
              <a:bodyPr vert="horz" lIns="91440" tIns="45720" rIns="91440" bIns="45720" rtlCol="0"/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+mj-lt"/>
                    <a:ea typeface="+mj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en-US" sz="2000" i="1">
                    <a:solidFill>
                      <a:schemeClr val="tx1"/>
                    </a:solidFill>
                    <a:sym typeface="+mn-ea"/>
                  </a:rPr>
                  <a:t>N</a:t>
                </a:r>
                <a:r>
                  <a:rPr lang="en-US" altLang="en-US" sz="2000" baseline="-25000">
                    <a:solidFill>
                      <a:schemeClr val="tx1"/>
                    </a:solidFill>
                    <a:sym typeface="+mn-ea"/>
                  </a:rPr>
                  <a:t>mol </a:t>
                </a:r>
                <a:r>
                  <a:rPr lang="en-US" altLang="en-US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≫</a:t>
                </a:r>
                <a:r>
                  <a:rPr lang="en-US" altLang="en-US" sz="2000">
                    <a:solidFill>
                      <a:schemeClr val="tx1"/>
                    </a:solidFill>
                    <a:sym typeface="+mn-ea"/>
                  </a:rPr>
                  <a:t> 1, </a:t>
                </a:r>
                <a:r>
                  <a:rPr lang="en-US" altLang="en-US" sz="2000" i="1">
                    <a:solidFill>
                      <a:schemeClr val="tx1"/>
                    </a:solidFill>
                    <a:sym typeface="+mn-ea"/>
                  </a:rPr>
                  <a:t>n</a:t>
                </a:r>
                <a:r>
                  <a:rPr lang="en-US" altLang="en-US" sz="2000" baseline="-25000">
                    <a:solidFill>
                      <a:schemeClr val="tx1"/>
                    </a:solidFill>
                    <a:sym typeface="+mn-ea"/>
                  </a:rPr>
                  <a:t>mode </a:t>
                </a:r>
                <a:r>
                  <a:rPr lang="en-US" altLang="en-US" sz="2000">
                    <a:solidFill>
                      <a:schemeClr val="tx1"/>
                    </a:solidFill>
                    <a:sym typeface="+mn-ea"/>
                  </a:rPr>
                  <a:t>&gt; 1</a:t>
                </a:r>
                <a:endParaRPr lang="en-US" altLang="en-US" sz="2000">
                  <a:solidFill>
                    <a:schemeClr val="tx1"/>
                  </a:solidFill>
                  <a:sym typeface="+mn-ea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en-US" sz="2000">
                    <a:solidFill>
                      <a:schemeClr val="tx1"/>
                    </a:solidFill>
                  </a:rPr>
                  <a:t>Since cavities have dispersion, polaritons possess a group velocity: </a:t>
                </a:r>
                <a:endParaRPr lang="en-US" altLang="en-US" sz="2000">
                  <a:solidFill>
                    <a:schemeClr val="tx1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𝑔𝑟</m:t>
                        </m:r>
                      </m:sub>
                    </m:sSub>
                  </m:oMath>
                </a14:m>
                <a:r>
                  <a:rPr lang="en-US" altLang="en-US" sz="2000">
                    <a:solidFill>
                      <a:schemeClr val="tx1"/>
                    </a:solidFill>
                  </a:rPr>
                  <a:t> can reach units—tens % of the speed of light → </a:t>
                </a:r>
                <a:r>
                  <a:rPr lang="en-US" altLang="en-US" sz="2000">
                    <a:solidFill>
                      <a:srgbClr val="0070C0"/>
                    </a:solidFill>
                  </a:rPr>
                  <a:t>enhanced transport  </a:t>
                </a:r>
                <a:endParaRPr lang="en-US" altLang="en-US" sz="20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Subtitle 2"/>
              <p:cNvSpPr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274955" y="1048385"/>
                <a:ext cx="11645900" cy="1773555"/>
              </a:xfrm>
              <a:prstGeom prst="rect">
                <a:avLst/>
              </a:prstGeom>
              <a:blipFill rotWithShape="true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Dispersion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" y="3185160"/>
            <a:ext cx="3916045" cy="26276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true"/>
              <p:nvPr/>
            </p:nvSpPr>
            <p:spPr>
              <a:xfrm>
                <a:off x="7974965" y="1651000"/>
                <a:ext cx="1541780" cy="56832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𝑔𝑟</m:t>
                          </m:r>
                        </m:sub>
                      </m:sSub>
                      <m:r>
                        <a:rPr lang="en-US" sz="1600">
                          <a:latin typeface="DejaVu Math TeX Gyre" panose="02000503000000000000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en-US" sz="1600" i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ℏ</m:t>
                          </m:r>
                        </m:den>
                      </m:f>
                      <m:f>
                        <m:fPr>
                          <m:ctrlPr>
                            <a:rPr lang="en-US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𝑑</m:t>
                          </m:r>
                          <m:r>
                            <a:rPr lang="en-US" sz="1600"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m:t>𝜔</m:t>
                          </m:r>
                        </m:num>
                        <m:den>
                          <m:r>
                            <a:rPr lang="en-US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𝑑𝑘</m:t>
                          </m:r>
                        </m:den>
                      </m:f>
                    </m:oMath>
                  </m:oMathPara>
                </a14:m>
                <a:endParaRPr lang="en-US" altLang="en-US" sz="1600" i="1">
                  <a:solidFill>
                    <a:schemeClr val="tx1"/>
                  </a:solidFill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3" name="Text Box 2"/>
              <p:cNvSpPr txBox="true"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7974965" y="1651000"/>
                <a:ext cx="1541780" cy="568325"/>
              </a:xfrm>
              <a:prstGeom prst="rect">
                <a:avLst/>
              </a:prstGeom>
              <a:blipFill rotWithShape="true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>
          <a:xfrm>
            <a:off x="11503660" y="6332220"/>
            <a:ext cx="601345" cy="450850"/>
          </a:xfrm>
        </p:spPr>
        <p:txBody>
          <a:bodyPr>
            <a:noAutofit/>
          </a:bodyPr>
          <a:p>
            <a:fld id="{49AE70B2-8BF9-45C0-BB95-33D1B9D3A854}" type="slidenum">
              <a:rPr lang="zh-CN" altLang="en-US" sz="2400" smtClean="0">
                <a:solidFill>
                  <a:srgbClr val="0070C0"/>
                </a:solidFill>
                <a:latin typeface="+mj-lt"/>
                <a:cs typeface="+mj-lt"/>
              </a:rPr>
            </a:fld>
            <a:endParaRPr lang="zh-CN" altLang="en-US" sz="2400" smtClean="0">
              <a:solidFill>
                <a:srgbClr val="0070C0"/>
              </a:solidFill>
              <a:latin typeface="+mj-lt"/>
              <a:cs typeface="+mj-lt"/>
            </a:endParaRPr>
          </a:p>
        </p:txBody>
      </p:sp>
      <p:sp>
        <p:nvSpPr>
          <p:cNvPr id="17" name="Title 1"/>
          <p:cNvSpPr>
            <a:spLocks noGrp="true"/>
          </p:cNvSpPr>
          <p:nvPr/>
        </p:nvSpPr>
        <p:spPr>
          <a:xfrm>
            <a:off x="574040" y="136525"/>
            <a:ext cx="11070590" cy="7518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>
                <a:solidFill>
                  <a:srgbClr val="002060"/>
                </a:solidFill>
                <a:effectLst/>
                <a:sym typeface="+mn-ea"/>
              </a:rPr>
              <a:t>Motivation to study polariton transport</a:t>
            </a:r>
            <a:endParaRPr lang="en-US" altLang="en-US" sz="3200">
              <a:solidFill>
                <a:srgbClr val="002060"/>
              </a:solidFill>
              <a:effectLst/>
              <a:sym typeface="+mn-ea"/>
            </a:endParaRPr>
          </a:p>
        </p:txBody>
      </p:sp>
      <p:sp>
        <p:nvSpPr>
          <p:cNvPr id="22" name="Text Box 21"/>
          <p:cNvSpPr txBox="true"/>
          <p:nvPr/>
        </p:nvSpPr>
        <p:spPr>
          <a:xfrm>
            <a:off x="4494530" y="6955790"/>
            <a:ext cx="314134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000" i="1"/>
              <a:t>Adv. Mater.</a:t>
            </a:r>
            <a:r>
              <a:rPr lang="en-US" sz="1000"/>
              <a:t>, </a:t>
            </a:r>
            <a:r>
              <a:rPr lang="en-US" sz="1000" b="1"/>
              <a:t>2020</a:t>
            </a:r>
            <a:r>
              <a:rPr lang="en-US" sz="1000"/>
              <a:t>, 32, 28, 2002127</a:t>
            </a:r>
            <a:endParaRPr lang="en-US" sz="1000"/>
          </a:p>
        </p:txBody>
      </p:sp>
      <p:grpSp>
        <p:nvGrpSpPr>
          <p:cNvPr id="19" name="Group 18"/>
          <p:cNvGrpSpPr/>
          <p:nvPr/>
        </p:nvGrpSpPr>
        <p:grpSpPr>
          <a:xfrm>
            <a:off x="8693785" y="2858135"/>
            <a:ext cx="2708910" cy="1915160"/>
            <a:chOff x="13691" y="4501"/>
            <a:chExt cx="4266" cy="3016"/>
          </a:xfrm>
        </p:grpSpPr>
        <p:pic>
          <p:nvPicPr>
            <p:cNvPr id="9" name="Picture 8"/>
            <p:cNvPicPr>
              <a:picLocks noChangeAspect="true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91" y="4501"/>
              <a:ext cx="4266" cy="2630"/>
            </a:xfrm>
            <a:prstGeom prst="rect">
              <a:avLst/>
            </a:prstGeom>
          </p:spPr>
        </p:pic>
        <p:sp>
          <p:nvSpPr>
            <p:cNvPr id="18" name="Text Box 17"/>
            <p:cNvSpPr txBox="true"/>
            <p:nvPr/>
          </p:nvSpPr>
          <p:spPr>
            <a:xfrm>
              <a:off x="13692" y="7131"/>
              <a:ext cx="4265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sz="1000" i="1"/>
                <a:t>ACS Photonics</a:t>
              </a:r>
              <a:r>
                <a:rPr lang="en-US" altLang="en-US" sz="1000"/>
                <a:t>,</a:t>
              </a:r>
              <a:r>
                <a:rPr lang="en-US" sz="1000"/>
                <a:t> </a:t>
              </a:r>
              <a:r>
                <a:rPr lang="en-US" sz="1000" b="1"/>
                <a:t>2022</a:t>
              </a:r>
              <a:r>
                <a:rPr lang="en-US" sz="1000"/>
                <a:t>, 9, 7, 2263–2272</a:t>
              </a:r>
              <a:endParaRPr lang="en-US" sz="100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948555" y="3086735"/>
            <a:ext cx="3026410" cy="3069590"/>
            <a:chOff x="7793" y="4861"/>
            <a:chExt cx="4766" cy="4834"/>
          </a:xfrm>
        </p:grpSpPr>
        <p:sp>
          <p:nvSpPr>
            <p:cNvPr id="11" name="Text Box 10"/>
            <p:cNvSpPr txBox="true"/>
            <p:nvPr/>
          </p:nvSpPr>
          <p:spPr>
            <a:xfrm>
              <a:off x="7793" y="9309"/>
              <a:ext cx="4766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sz="1000" i="1"/>
                <a:t>ACS Photonics</a:t>
              </a:r>
              <a:r>
                <a:rPr lang="en-US" sz="1000"/>
                <a:t>, </a:t>
              </a:r>
              <a:r>
                <a:rPr lang="en-US" sz="1000" b="1"/>
                <a:t>2018</a:t>
              </a:r>
              <a:r>
                <a:rPr lang="en-US" sz="1000"/>
                <a:t>, 5, 1, 105–110.</a:t>
              </a:r>
              <a:endParaRPr lang="en-US" sz="1000"/>
            </a:p>
          </p:txBody>
        </p:sp>
        <p:pic>
          <p:nvPicPr>
            <p:cNvPr id="20" name="Picture 19"/>
            <p:cNvPicPr>
              <a:picLocks noChangeAspect="true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95" y="4861"/>
              <a:ext cx="4764" cy="4448"/>
            </a:xfrm>
            <a:prstGeom prst="rect">
              <a:avLst/>
            </a:prstGeom>
          </p:spPr>
        </p:pic>
      </p:grpSp>
      <p:sp>
        <p:nvSpPr>
          <p:cNvPr id="23" name="Text Box 22"/>
          <p:cNvSpPr txBox="true"/>
          <p:nvPr/>
        </p:nvSpPr>
        <p:spPr>
          <a:xfrm>
            <a:off x="8487728" y="2242185"/>
            <a:ext cx="274891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ct val="150000"/>
              </a:lnSpc>
            </a:pPr>
            <a:r>
              <a:rPr lang="en-US" altLang="en-US" sz="2000">
                <a:latin typeface="+mj-lt"/>
                <a:cs typeface="+mj-lt"/>
                <a:sym typeface="+mn-ea"/>
              </a:rPr>
              <a:t>(for organic solar cells)</a:t>
            </a:r>
            <a:endParaRPr lang="en-US" altLang="en-US" sz="2000">
              <a:latin typeface="+mj-lt"/>
              <a:cs typeface="+mj-lt"/>
              <a:sym typeface="+mn-ea"/>
            </a:endParaRPr>
          </a:p>
        </p:txBody>
      </p:sp>
      <p:sp>
        <p:nvSpPr>
          <p:cNvPr id="24" name="Text Box 23"/>
          <p:cNvSpPr txBox="true"/>
          <p:nvPr/>
        </p:nvSpPr>
        <p:spPr>
          <a:xfrm>
            <a:off x="5822315" y="6252845"/>
            <a:ext cx="379539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1000" i="1"/>
              <a:t>Energy Environ. Sci.</a:t>
            </a:r>
            <a:r>
              <a:rPr lang="en-US" altLang="en-US" sz="1000"/>
              <a:t>, </a:t>
            </a:r>
            <a:r>
              <a:rPr lang="en-US" altLang="en-US" sz="1000" b="1"/>
              <a:t>2015</a:t>
            </a:r>
            <a:r>
              <a:rPr lang="en-US" altLang="en-US" sz="1000"/>
              <a:t>, 8, 1867.</a:t>
            </a:r>
            <a:endParaRPr lang="en-US" altLang="en-US" sz="1000"/>
          </a:p>
        </p:txBody>
      </p:sp>
      <p:sp>
        <p:nvSpPr>
          <p:cNvPr id="33" name="Subtitle 2"/>
          <p:cNvSpPr>
            <a:spLocks noGrp="true"/>
          </p:cNvSpPr>
          <p:nvPr/>
        </p:nvSpPr>
        <p:spPr>
          <a:xfrm>
            <a:off x="5443855" y="3201670"/>
            <a:ext cx="4552950" cy="6343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en-US">
                <a:solidFill>
                  <a:schemeClr val="tx1"/>
                </a:solidFill>
              </a:rPr>
              <a:t>For most organic materials, </a:t>
            </a:r>
            <a:r>
              <a:rPr lang="en-US" altLang="en-US" i="1">
                <a:solidFill>
                  <a:schemeClr val="tx1"/>
                </a:solidFill>
              </a:rPr>
              <a:t>L</a:t>
            </a:r>
            <a:r>
              <a:rPr lang="en-US" altLang="en-US" i="1" baseline="-25000">
                <a:solidFill>
                  <a:schemeClr val="tx1"/>
                </a:solidFill>
              </a:rPr>
              <a:t>d</a:t>
            </a:r>
            <a:r>
              <a:rPr lang="en-US" altLang="en-US">
                <a:solidFill>
                  <a:schemeClr val="tx1"/>
                </a:solidFill>
              </a:rPr>
              <a:t> </a:t>
            </a:r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 5-10 nm</a:t>
            </a:r>
            <a:endParaRPr lang="en-US" altLang="en-US"/>
          </a:p>
        </p:txBody>
      </p:sp>
      <p:pic>
        <p:nvPicPr>
          <p:cNvPr id="90" name="Picture 8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5537835" y="3883025"/>
            <a:ext cx="4458970" cy="2160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4" grpId="0"/>
      <p:bldP spid="33" grpId="0"/>
      <p:bldP spid="24" grpId="1"/>
      <p:bldP spid="3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>
          <a:xfrm>
            <a:off x="11503660" y="6332220"/>
            <a:ext cx="601345" cy="450850"/>
          </a:xfrm>
        </p:spPr>
        <p:txBody>
          <a:bodyPr>
            <a:noAutofit/>
          </a:bodyPr>
          <a:p>
            <a:fld id="{49AE70B2-8BF9-45C0-BB95-33D1B9D3A854}" type="slidenum">
              <a:rPr lang="zh-CN" altLang="en-US" sz="2400" smtClean="0">
                <a:solidFill>
                  <a:srgbClr val="0070C0"/>
                </a:solidFill>
                <a:latin typeface="+mj-lt"/>
                <a:cs typeface="+mj-lt"/>
              </a:rPr>
            </a:fld>
            <a:endParaRPr lang="zh-CN" altLang="en-US" sz="2400" smtClean="0">
              <a:solidFill>
                <a:srgbClr val="0070C0"/>
              </a:solidFill>
              <a:latin typeface="+mj-lt"/>
              <a:cs typeface="+mj-lt"/>
            </a:endParaRPr>
          </a:p>
        </p:txBody>
      </p:sp>
      <p:pic>
        <p:nvPicPr>
          <p:cNvPr id="117" name="Picture 116" descr="gaussian_logo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9699625" y="2606040"/>
            <a:ext cx="2006600" cy="127508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9488170" y="968375"/>
            <a:ext cx="2837180" cy="775335"/>
            <a:chOff x="13386" y="769"/>
            <a:chExt cx="4468" cy="122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 Box 15"/>
                <p:cNvSpPr txBox="true"/>
                <p:nvPr/>
              </p:nvSpPr>
              <p:spPr>
                <a:xfrm>
                  <a:off x="13386" y="826"/>
                  <a:ext cx="4469" cy="1164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:pPr algn="l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𝐻</m:t>
                        </m:r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shp m:val="match"/>
                            <m:ctrlPr>
                              <a:rPr lang="en-US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DejaVu Math TeX Gyre" panose="02000503000000000000" charset="0"/>
                                          <a:cs typeface="DejaVu Math TeX Gyre" panose="02000503000000000000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DejaVu Math TeX Gyre" panose="02000503000000000000" charset="0"/>
                                          <a:cs typeface="DejaVu Math TeX Gyre" panose="02000503000000000000" charset="0"/>
                                        </a:rPr>
                                        <m:t>𝐻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DejaVu Math TeX Gyre" panose="02000503000000000000" charset="0"/>
                                          <a:cs typeface="DejaVu Math TeX Gyre" panose="02000503000000000000" charset="0"/>
                                        </a:rPr>
                                        <m:t>mol</m:t>
                                      </m:r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DejaVu Math TeX Gyre" panose="02000503000000000000" charset="0"/>
                                          <a:cs typeface="DejaVu Math TeX Gyre" panose="02000503000000000000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DejaVu Math TeX Gyre" panose="02000503000000000000" charset="0"/>
                                          <a:cs typeface="DejaVu Math TeX Gyre" panose="02000503000000000000" charset="0"/>
                                        </a:rPr>
                                        <m:t>𝐻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DejaVu Math TeX Gyre" panose="02000503000000000000" charset="0"/>
                                          <a:cs typeface="DejaVu Math TeX Gyre" panose="02000503000000000000" charset="0"/>
                                        </a:rPr>
                                        <m:t>int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DejaVu Math TeX Gyre" panose="02000503000000000000" charset="0"/>
                                          <a:cs typeface="DejaVu Math TeX Gyre" panose="02000503000000000000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DejaVu Math TeX Gyre" panose="02000503000000000000" charset="0"/>
                                              <a:cs typeface="DejaVu Math TeX Gyre" panose="02000503000000000000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DejaVu Math TeX Gyre" panose="02000503000000000000" charset="0"/>
                                                  <a:cs typeface="DejaVu Math TeX Gyre" panose="02000503000000000000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DejaVu Math TeX Gyre" panose="02000503000000000000" charset="0"/>
                                                  <a:cs typeface="DejaVu Math TeX Gyre" panose="02000503000000000000" charset="0"/>
                                                </a:rPr>
                                                <m:t>𝐻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latin typeface="DejaVu Math TeX Gyre" panose="02000503000000000000" charset="0"/>
                                                  <a:cs typeface="DejaVu Math TeX Gyre" panose="02000503000000000000" charset="0"/>
                                                </a:rPr>
                                                <m:t>int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DejaVu Math TeX Gyre" panose="02000503000000000000" charset="0"/>
                                          <a:cs typeface="DejaVu Math TeX Gyre" panose="02000503000000000000" charset="0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DejaVu Math TeX Gyre" panose="02000503000000000000" charset="0"/>
                                          <a:cs typeface="DejaVu Math TeX Gyre" panose="02000503000000000000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DejaVu Math TeX Gyre" panose="02000503000000000000" charset="0"/>
                                          <a:cs typeface="DejaVu Math TeX Gyre" panose="02000503000000000000" charset="0"/>
                                        </a:rPr>
                                        <m:t>𝐻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DejaVu Math TeX Gyre" panose="02000503000000000000" charset="0"/>
                                          <a:cs typeface="DejaVu Math TeX Gyre" panose="02000503000000000000" charset="0"/>
                                        </a:rPr>
                                        <m:t>𝑐𝑎𝑣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i="1">
                    <a:latin typeface="DejaVu Math TeX Gyre" panose="02000503000000000000" charset="0"/>
                    <a:cs typeface="DejaVu Math TeX Gyre" panose="02000503000000000000" charset="0"/>
                  </a:endParaRPr>
                </a:p>
              </p:txBody>
            </p:sp>
          </mc:Choice>
          <mc:Fallback>
            <p:sp>
              <p:nvSpPr>
                <p:cNvPr id="16" name="Text Box 15"/>
                <p:cNvSpPr txBox="true">
                  <a:spLocks noRot="true" noChangeAspect="true" noMove="true" noResize="true" noEditPoints="true" noAdjustHandles="true" noChangeArrowheads="true" noChangeShapeType="true" noTextEdit="true"/>
                </p:cNvSpPr>
                <p:nvPr/>
              </p:nvSpPr>
              <p:spPr>
                <a:xfrm>
                  <a:off x="13386" y="826"/>
                  <a:ext cx="4469" cy="1164"/>
                </a:xfrm>
                <a:prstGeom prst="rect">
                  <a:avLst/>
                </a:prstGeom>
                <a:blipFill rotWithShape="true">
                  <a:blip r:embed="rId2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Oval 1"/>
            <p:cNvSpPr/>
            <p:nvPr/>
          </p:nvSpPr>
          <p:spPr>
            <a:xfrm>
              <a:off x="14873" y="769"/>
              <a:ext cx="1056" cy="671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17" name="Title 1"/>
          <p:cNvSpPr>
            <a:spLocks noGrp="true"/>
          </p:cNvSpPr>
          <p:nvPr/>
        </p:nvSpPr>
        <p:spPr>
          <a:xfrm>
            <a:off x="574040" y="136525"/>
            <a:ext cx="11070590" cy="7518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>
                <a:solidFill>
                  <a:srgbClr val="002060"/>
                </a:solidFill>
                <a:effectLst/>
                <a:sym typeface="+mn-ea"/>
              </a:rPr>
              <a:t>Simulations of polariton transport</a:t>
            </a:r>
            <a:endParaRPr lang="en-US" altLang="en-US" sz="3200">
              <a:solidFill>
                <a:srgbClr val="002060"/>
              </a:solidFill>
              <a:effectLst/>
              <a:sym typeface="+mn-ea"/>
            </a:endParaRPr>
          </a:p>
        </p:txBody>
      </p:sp>
      <p:pic>
        <p:nvPicPr>
          <p:cNvPr id="18" name="Picture 1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25" y="3613150"/>
            <a:ext cx="3437890" cy="2327275"/>
          </a:xfrm>
          <a:prstGeom prst="rect">
            <a:avLst/>
          </a:prstGeom>
        </p:spPr>
      </p:pic>
      <p:sp>
        <p:nvSpPr>
          <p:cNvPr id="19" name="Subtitle 2"/>
          <p:cNvSpPr>
            <a:spLocks noGrp="true"/>
          </p:cNvSpPr>
          <p:nvPr/>
        </p:nvSpPr>
        <p:spPr>
          <a:xfrm>
            <a:off x="243840" y="2529205"/>
            <a:ext cx="6102350" cy="7118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en-US" sz="2000" u="sng">
                <a:solidFill>
                  <a:schemeClr val="tx1"/>
                </a:solidFill>
                <a:cs typeface="+mj-lt"/>
                <a:sym typeface="+mn-ea"/>
              </a:rPr>
              <a:t>Rhodamine</a:t>
            </a:r>
            <a:r>
              <a:rPr lang="en-US" altLang="en-US" sz="2000">
                <a:solidFill>
                  <a:schemeClr val="tx1"/>
                </a:solidFill>
                <a:cs typeface="+mj-lt"/>
                <a:sym typeface="+mn-ea"/>
              </a:rPr>
              <a:t> molecules in water solution</a:t>
            </a:r>
            <a:endParaRPr lang="en-US" altLang="en-US" sz="2000">
              <a:solidFill>
                <a:schemeClr val="tx1"/>
              </a:solidFill>
              <a:cs typeface="+mj-lt"/>
              <a:sym typeface="+mn-ea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988310" y="5382895"/>
            <a:ext cx="1433195" cy="62992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ubtitle 2"/>
          <p:cNvSpPr>
            <a:spLocks noGrp="true"/>
          </p:cNvSpPr>
          <p:nvPr/>
        </p:nvSpPr>
        <p:spPr>
          <a:xfrm>
            <a:off x="2405380" y="6115685"/>
            <a:ext cx="4744720" cy="8566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600">
                <a:solidFill>
                  <a:schemeClr val="tx1"/>
                </a:solidFill>
                <a:cs typeface="+mj-lt"/>
                <a:sym typeface="+mn-ea"/>
              </a:rPr>
              <a:t>Quantum mechanical subsystem</a:t>
            </a:r>
            <a:endParaRPr lang="en-US" altLang="en-US" sz="1600">
              <a:solidFill>
                <a:schemeClr val="tx1"/>
              </a:solidFill>
              <a:cs typeface="+mj-lt"/>
              <a:sym typeface="+mn-ea"/>
            </a:endParaRPr>
          </a:p>
          <a:p>
            <a:pPr algn="ctr">
              <a:lnSpc>
                <a:spcPct val="100000"/>
              </a:lnSpc>
            </a:pPr>
            <a:r>
              <a:rPr lang="en-US" altLang="en-US" sz="1600">
                <a:solidFill>
                  <a:schemeClr val="tx1"/>
                </a:solidFill>
                <a:cs typeface="+mj-lt"/>
                <a:sym typeface="+mn-ea"/>
              </a:rPr>
              <a:t>(S</a:t>
            </a:r>
            <a:r>
              <a:rPr lang="en-US" altLang="en-US" sz="1600" baseline="-25000">
                <a:solidFill>
                  <a:schemeClr val="tx1"/>
                </a:solidFill>
                <a:cs typeface="+mj-lt"/>
                <a:sym typeface="+mn-ea"/>
              </a:rPr>
              <a:t>0</a:t>
            </a:r>
            <a:r>
              <a:rPr lang="en-US" altLang="en-US" sz="1600">
                <a:solidFill>
                  <a:schemeClr val="tx1"/>
                </a:solidFill>
                <a:cs typeface="+mj-lt"/>
                <a:sym typeface="+mn-ea"/>
              </a:rPr>
              <a:t> - RHF/3-21G, S1 - CIS/3-21G)</a:t>
            </a:r>
            <a:endParaRPr lang="en-US" altLang="en-US" sz="1600">
              <a:solidFill>
                <a:schemeClr val="tx1"/>
              </a:solidFill>
              <a:cs typeface="+mj-lt"/>
              <a:sym typeface="+mn-ea"/>
            </a:endParaRPr>
          </a:p>
        </p:txBody>
      </p:sp>
      <p:sp>
        <p:nvSpPr>
          <p:cNvPr id="22" name="Subtitle 2"/>
          <p:cNvSpPr>
            <a:spLocks noGrp="true"/>
          </p:cNvSpPr>
          <p:nvPr/>
        </p:nvSpPr>
        <p:spPr>
          <a:xfrm>
            <a:off x="3413125" y="3115945"/>
            <a:ext cx="2555875" cy="8566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600">
                <a:solidFill>
                  <a:schemeClr val="tx1"/>
                </a:solidFill>
                <a:cs typeface="+mj-lt"/>
                <a:sym typeface="+mn-ea"/>
              </a:rPr>
              <a:t>Classical subsystem</a:t>
            </a:r>
            <a:endParaRPr lang="en-US" altLang="en-US" sz="1600">
              <a:solidFill>
                <a:schemeClr val="tx1"/>
              </a:solidFill>
              <a:cs typeface="+mj-lt"/>
              <a:sym typeface="+mn-ea"/>
            </a:endParaRPr>
          </a:p>
          <a:p>
            <a:pPr algn="ctr">
              <a:lnSpc>
                <a:spcPct val="100000"/>
              </a:lnSpc>
            </a:pPr>
            <a:r>
              <a:rPr lang="en-US" altLang="en-US" sz="1600">
                <a:solidFill>
                  <a:schemeClr val="tx1"/>
                </a:solidFill>
                <a:cs typeface="+mj-lt"/>
                <a:sym typeface="+mn-ea"/>
              </a:rPr>
              <a:t>(Amber03-ff)</a:t>
            </a:r>
            <a:endParaRPr lang="en-US" altLang="en-US" sz="1600">
              <a:solidFill>
                <a:schemeClr val="tx1"/>
              </a:solidFill>
              <a:cs typeface="+mj-lt"/>
              <a:sym typeface="+mn-ea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true">
            <a:off x="2252980" y="3474720"/>
            <a:ext cx="1480820" cy="55245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595745" y="2912110"/>
            <a:ext cx="2705735" cy="2727325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H="true" flipV="true">
            <a:off x="5584825" y="3514725"/>
            <a:ext cx="1837690" cy="23114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74295" y="984250"/>
            <a:ext cx="11850370" cy="1241425"/>
            <a:chOff x="352" y="3681"/>
            <a:chExt cx="18662" cy="195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 Box 26"/>
                <p:cNvSpPr txBox="true"/>
                <p:nvPr/>
              </p:nvSpPr>
              <p:spPr>
                <a:xfrm>
                  <a:off x="352" y="3681"/>
                  <a:ext cx="18662" cy="1229"/>
                </a:xfrm>
                <a:prstGeom prst="rect">
                  <a:avLst/>
                </a:prstGeom>
                <a:noFill/>
                <a:effectLst>
                  <a:outerShdw blurRad="50800" dist="50800" dir="5400000" sx="1000" sy="1000" algn="ctr" rotWithShape="0">
                    <a:srgbClr val="000000">
                      <a:alpha val="100000"/>
                    </a:srgbClr>
                  </a:outerShdw>
                </a:effectLst>
              </p:spPr>
              <p:txBody>
                <a:bodyPr wrap="square" rtlCol="0" anchor="t">
                  <a:spAutoFit/>
                </a:bodyPr>
                <a:p>
                  <a:pPr algn="l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𝐻</m:t>
                        </m:r>
                        <m:r>
                          <a:rPr lang="en-US" sz="16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en-US" sz="16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naryPr>
                          <m:sub>
                            <m:r>
                              <a:rPr lang="en-US" sz="16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16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𝑁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16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𝑆</m:t>
                                </m:r>
                                <m:r>
                                  <a:rPr lang="en-US" sz="16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mol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16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US" sz="16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en-US" sz="16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naryPr>
                          <m:sub>
                            <m:r>
                              <a:rPr lang="en-US" sz="16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6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𝑉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600" i="1"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0</m:t>
                                    </m:r>
                                  </m:sub>
                                </m:sSub>
                              </m:sub>
                            </m:sSub>
                          </m:e>
                        </m:nary>
                        <m:d>
                          <m:dPr>
                            <m:ctrlPr>
                              <a:rPr lang="en-US" sz="16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en-US" sz="1600" b="1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r>
                          <a:rPr lang="en-US" sz="16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en-US" sz="1600" i="1">
                                <a:solidFill>
                                  <a:schemeClr val="tx1">
                                    <a:alpha val="25000"/>
                                  </a:schemeClr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>
                                        <a:alpha val="25000"/>
                                      </a:schemeClr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>
                                        <a:alpha val="25000"/>
                                      </a:schemeClr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>
                                        <a:alpha val="25000"/>
                                      </a:schemeClr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𝑧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>
                                        <a:alpha val="25000"/>
                                      </a:schemeClr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>
                                        <a:alpha val="25000"/>
                                      </a:schemeClr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solidFill>
                                      <a:schemeClr val="tx1">
                                        <a:alpha val="25000"/>
                                      </a:schemeClr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mode</m:t>
                                </m:r>
                              </m:sub>
                            </m:sSub>
                          </m:sup>
                          <m:e>
                            <m:r>
                              <a:rPr lang="en-US" sz="1600" i="1">
                                <a:solidFill>
                                  <a:schemeClr val="tx1">
                                    <a:alpha val="25000"/>
                                  </a:schemeClr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ℏ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>
                                        <a:alpha val="25000"/>
                                      </a:schemeClr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>
                                        <a:alpha val="25000"/>
                                      </a:schemeClr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solidFill>
                                      <a:schemeClr val="tx1">
                                        <a:alpha val="25000"/>
                                      </a:schemeClr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cav</m:t>
                                </m:r>
                              </m:sub>
                            </m:sSub>
                          </m:e>
                        </m:nary>
                        <m:d>
                          <m:dPr>
                            <m:ctrlPr>
                              <a:rPr lang="en-US" sz="1600" i="1">
                                <a:solidFill>
                                  <a:schemeClr val="tx1">
                                    <a:alpha val="25000"/>
                                  </a:schemeClr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>
                                        <a:alpha val="25000"/>
                                      </a:schemeClr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>
                                        <a:alpha val="25000"/>
                                      </a:schemeClr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>
                                        <a:alpha val="25000"/>
                                      </a:schemeClr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  <m:r>
                          <a:rPr lang="en-US" sz="1600" i="1">
                            <a:solidFill>
                              <a:schemeClr val="tx1">
                                <a:alpha val="25000"/>
                              </a:schemeClr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sz="1600" i="1">
                                <a:solidFill>
                                  <a:schemeClr val="tx1">
                                    <a:alpha val="25000"/>
                                  </a:schemeClr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naryPr>
                          <m:sub>
                            <m:r>
                              <a:rPr lang="en-US" sz="1600" i="1">
                                <a:solidFill>
                                  <a:schemeClr val="tx1">
                                    <a:alpha val="25000"/>
                                  </a:schemeClr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𝑗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limLoc m:val="undOvr"/>
                                <m:supHide m:val="on"/>
                                <m:ctrlPr>
                                  <a:rPr lang="en-US" sz="1600" i="1">
                                    <a:solidFill>
                                      <a:schemeClr val="tx1">
                                        <a:alpha val="25000"/>
                                      </a:schemeClr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>
                                            <a:alpha val="25000"/>
                                          </a:schemeClr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>
                                            <a:alpha val="25000"/>
                                          </a:schemeClr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>
                                            <a:alpha val="25000"/>
                                          </a:schemeClr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𝑧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b="1" i="1">
                                        <a:solidFill>
                                          <a:schemeClr val="tx1">
                                            <a:alpha val="25000"/>
                                          </a:schemeClr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tx1">
                                            <a:alpha val="25000"/>
                                          </a:schemeClr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>
                                            <a:alpha val="25000"/>
                                          </a:schemeClr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600" i="1">
                                        <a:solidFill>
                                          <a:schemeClr val="tx1">
                                            <a:alpha val="25000"/>
                                          </a:schemeClr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chemeClr val="tx1">
                                                <a:alpha val="25000"/>
                                              </a:schemeClr>
                                            </a:solidFill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1" i="1">
                                            <a:solidFill>
                                              <a:schemeClr val="tx1">
                                                <a:alpha val="25000"/>
                                              </a:schemeClr>
                                            </a:solidFill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schemeClr val="tx1">
                                                <a:alpha val="25000"/>
                                              </a:schemeClr>
                                            </a:solidFill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sz="1600" b="1" i="1">
                                        <a:solidFill>
                                          <a:schemeClr val="tx1">
                                            <a:alpha val="25000"/>
                                          </a:schemeClr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>
                                            <a:alpha val="25000"/>
                                          </a:schemeClr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sz="1600" b="1">
                                        <a:solidFill>
                                          <a:schemeClr val="tx1">
                                            <a:alpha val="25000"/>
                                          </a:schemeClr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𝐜𝐚𝐯</m:t>
                                    </m:r>
                                  </m:sub>
                                </m:sSub>
                                <m:rad>
                                  <m:radPr>
                                    <m:degHide m:val="on"/>
                                    <m:ctrlPr>
                                      <a:rPr lang="en-US" sz="1600" i="1">
                                        <a:solidFill>
                                          <a:schemeClr val="tx1">
                                            <a:alpha val="25000"/>
                                          </a:schemeClr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sz="1600" i="1">
                                            <a:solidFill>
                                              <a:schemeClr val="tx1">
                                                <a:alpha val="25000"/>
                                              </a:schemeClr>
                                            </a:solidFill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i="1">
                                            <a:solidFill>
                                              <a:schemeClr val="tx1">
                                                <a:alpha val="25000"/>
                                              </a:schemeClr>
                                            </a:solidFill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</a:rPr>
                                          <m:t>ℏ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chemeClr val="tx1">
                                                    <a:alpha val="25000"/>
                                                  </a:schemeClr>
                                                </a:solidFill>
                                                <a:latin typeface="DejaVu Math TeX Gyre" panose="02000503000000000000" charset="0"/>
                                                <a:cs typeface="DejaVu Math TeX Gyre" panose="02000503000000000000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solidFill>
                                                  <a:schemeClr val="tx1">
                                                    <a:alpha val="25000"/>
                                                  </a:schemeClr>
                                                </a:solidFill>
                                                <a:latin typeface="DejaVu Math TeX Gyre" panose="02000503000000000000" charset="0"/>
                                                <a:cs typeface="DejaVu Math TeX Gyre" panose="02000503000000000000" charset="0"/>
                                              </a:rPr>
                                              <m:t>𝜔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600">
                                                <a:solidFill>
                                                  <a:schemeClr val="tx1">
                                                    <a:alpha val="25000"/>
                                                  </a:schemeClr>
                                                </a:solidFill>
                                                <a:latin typeface="DejaVu Math TeX Gyre" panose="02000503000000000000" charset="0"/>
                                                <a:cs typeface="DejaVu Math TeX Gyre" panose="02000503000000000000" charset="0"/>
                                              </a:rPr>
                                              <m:t>cav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1600" i="1">
                                                <a:solidFill>
                                                  <a:schemeClr val="tx1">
                                                    <a:alpha val="25000"/>
                                                  </a:schemeClr>
                                                </a:solidFill>
                                                <a:latin typeface="DejaVu Math TeX Gyre" panose="02000503000000000000" charset="0"/>
                                                <a:cs typeface="DejaVu Math TeX Gyre" panose="02000503000000000000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solidFill>
                                                      <a:schemeClr val="tx1">
                                                        <a:alpha val="25000"/>
                                                      </a:schemeClr>
                                                    </a:solidFill>
                                                    <a:latin typeface="DejaVu Math TeX Gyre" panose="02000503000000000000" charset="0"/>
                                                    <a:cs typeface="DejaVu Math TeX Gyre" panose="02000503000000000000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i="1">
                                                    <a:solidFill>
                                                      <a:schemeClr val="tx1">
                                                        <a:alpha val="25000"/>
                                                      </a:schemeClr>
                                                    </a:solidFill>
                                                    <a:latin typeface="DejaVu Math TeX Gyre" panose="02000503000000000000" charset="0"/>
                                                    <a:cs typeface="DejaVu Math TeX Gyre" panose="02000503000000000000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i="1">
                                                    <a:solidFill>
                                                      <a:schemeClr val="tx1">
                                                        <a:alpha val="25000"/>
                                                      </a:schemeClr>
                                                    </a:solidFill>
                                                    <a:latin typeface="DejaVu Math TeX Gyre" panose="02000503000000000000" charset="0"/>
                                                    <a:cs typeface="DejaVu Math TeX Gyre" panose="02000503000000000000" charset="0"/>
                                                  </a:rPr>
                                                  <m:t>𝑧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US" sz="1600" i="1">
                                            <a:solidFill>
                                              <a:schemeClr val="tx1">
                                                <a:alpha val="25000"/>
                                              </a:schemeClr>
                                            </a:solidFill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</a:rPr>
                                          <m:t>2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chemeClr val="tx1">
                                                    <a:alpha val="25000"/>
                                                  </a:schemeClr>
                                                </a:solidFill>
                                                <a:latin typeface="DejaVu Math TeX Gyre" panose="02000503000000000000" charset="0"/>
                                                <a:cs typeface="DejaVu Math TeX Gyre" panose="02000503000000000000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solidFill>
                                                  <a:schemeClr val="tx1">
                                                    <a:alpha val="25000"/>
                                                  </a:schemeClr>
                                                </a:solidFill>
                                                <a:latin typeface="DejaVu Math TeX Gyre" panose="02000503000000000000" charset="0"/>
                                                <a:cs typeface="DejaVu Math TeX Gyre" panose="02000503000000000000" charset="0"/>
                                              </a:rPr>
                                              <m:t>𝜀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solidFill>
                                                  <a:schemeClr val="tx1">
                                                    <a:alpha val="25000"/>
                                                  </a:schemeClr>
                                                </a:solidFill>
                                                <a:latin typeface="DejaVu Math TeX Gyre" panose="02000503000000000000" charset="0"/>
                                                <a:cs typeface="DejaVu Math TeX Gyre" panose="02000503000000000000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chemeClr val="tx1">
                                                    <a:alpha val="25000"/>
                                                  </a:schemeClr>
                                                </a:solidFill>
                                                <a:latin typeface="DejaVu Math TeX Gyre" panose="02000503000000000000" charset="0"/>
                                                <a:cs typeface="DejaVu Math TeX Gyre" panose="02000503000000000000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solidFill>
                                                  <a:schemeClr val="tx1">
                                                    <a:alpha val="25000"/>
                                                  </a:schemeClr>
                                                </a:solidFill>
                                                <a:latin typeface="DejaVu Math TeX Gyre" panose="02000503000000000000" charset="0"/>
                                                <a:cs typeface="DejaVu Math TeX Gyre" panose="02000503000000000000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600">
                                                <a:solidFill>
                                                  <a:schemeClr val="tx1">
                                                    <a:alpha val="25000"/>
                                                  </a:schemeClr>
                                                </a:solidFill>
                                                <a:latin typeface="DejaVu Math TeX Gyre" panose="02000503000000000000" charset="0"/>
                                                <a:cs typeface="DejaVu Math TeX Gyre" panose="02000503000000000000" charset="0"/>
                                              </a:rPr>
                                              <m:t>cav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rad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chemeClr val="tx1">
                                            <a:alpha val="25000"/>
                                          </a:schemeClr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chemeClr val="tx1">
                                            <a:alpha val="25000"/>
                                          </a:schemeClr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>
                                            <a:alpha val="25000"/>
                                          </a:schemeClr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chemeClr val="tx1">
                                                <a:alpha val="25000"/>
                                              </a:schemeClr>
                                            </a:solidFill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>
                                                <a:alpha val="25000"/>
                                              </a:schemeClr>
                                            </a:solidFill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schemeClr val="tx1">
                                                <a:alpha val="25000"/>
                                              </a:schemeClr>
                                            </a:solidFill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chemeClr val="tx1">
                                                <a:alpha val="25000"/>
                                              </a:schemeClr>
                                            </a:solidFill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>
                                                <a:alpha val="25000"/>
                                              </a:schemeClr>
                                            </a:solidFill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schemeClr val="tx1">
                                                <a:alpha val="25000"/>
                                              </a:schemeClr>
                                            </a:solidFill>
                                            <a:latin typeface="DejaVu Math TeX Gyre" panose="02000503000000000000" charset="0"/>
                                            <a:cs typeface="DejaVu Math TeX Gyre" panose="02000503000000000000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sz="1600" i="1">
                    <a:solidFill>
                      <a:schemeClr val="tx1">
                        <a:alpha val="25000"/>
                      </a:schemeClr>
                    </a:solidFill>
                    <a:latin typeface="DejaVu Math TeX Gyre" panose="02000503000000000000" charset="0"/>
                    <a:cs typeface="DejaVu Math TeX Gyre" panose="02000503000000000000" charset="0"/>
                  </a:endParaRPr>
                </a:p>
              </p:txBody>
            </p:sp>
          </mc:Choice>
          <mc:Fallback>
            <p:sp>
              <p:nvSpPr>
                <p:cNvPr id="27" name="Text Box 26"/>
                <p:cNvSpPr txBox="true">
                  <a:spLocks noRot="true" noChangeAspect="true" noMove="true" noResize="true" noEditPoints="true" noAdjustHandles="true" noChangeArrowheads="true" noChangeShapeType="true" noTextEdit="true"/>
                </p:cNvSpPr>
                <p:nvPr/>
              </p:nvSpPr>
              <p:spPr>
                <a:xfrm>
                  <a:off x="352" y="3681"/>
                  <a:ext cx="18662" cy="1229"/>
                </a:xfrm>
                <a:prstGeom prst="rect">
                  <a:avLst/>
                </a:prstGeom>
                <a:blipFill rotWithShape="true">
                  <a:blip r:embed="rId5"/>
                </a:blipFill>
                <a:effectLst>
                  <a:outerShdw blurRad="50800" dist="50800" dir="5400000" sx="1000" sy="1000" algn="ctr" rotWithShape="0">
                    <a:srgbClr val="000000">
                      <a:alpha val="100000"/>
                    </a:srgbClr>
                  </a:outerShdw>
                </a:effectLst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Left Brace 27"/>
            <p:cNvSpPr/>
            <p:nvPr/>
          </p:nvSpPr>
          <p:spPr>
            <a:xfrm rot="16200000">
              <a:off x="2264" y="4023"/>
              <a:ext cx="138" cy="1959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9" name="Left Brace 28"/>
            <p:cNvSpPr/>
            <p:nvPr/>
          </p:nvSpPr>
          <p:spPr>
            <a:xfrm rot="16200000">
              <a:off x="7253" y="3806"/>
              <a:ext cx="120" cy="2415"/>
            </a:xfrm>
            <a:prstGeom prst="leftBrac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2" name="Left Brace 41"/>
            <p:cNvSpPr/>
            <p:nvPr/>
          </p:nvSpPr>
          <p:spPr>
            <a:xfrm rot="16200000">
              <a:off x="11782" y="2052"/>
              <a:ext cx="186" cy="5949"/>
            </a:xfrm>
            <a:prstGeom prst="leftBrac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3" name="Subtitle 9"/>
            <p:cNvSpPr>
              <a:spLocks noGrp="true"/>
            </p:cNvSpPr>
            <p:nvPr/>
          </p:nvSpPr>
          <p:spPr>
            <a:xfrm>
              <a:off x="1155" y="5019"/>
              <a:ext cx="2244" cy="61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+mj-lt"/>
                  <a:ea typeface="+mj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en-US" sz="1400">
                  <a:solidFill>
                    <a:schemeClr val="tx1"/>
                  </a:solidFill>
                </a:rPr>
                <a:t>molecular part</a:t>
              </a:r>
              <a:endParaRPr lang="en-US" altLang="en-US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lang="en-US" altLang="en-US"/>
            </a:p>
          </p:txBody>
        </p:sp>
        <p:sp>
          <p:nvSpPr>
            <p:cNvPr id="48" name="Subtitle 9"/>
            <p:cNvSpPr>
              <a:spLocks noGrp="true"/>
            </p:cNvSpPr>
            <p:nvPr/>
          </p:nvSpPr>
          <p:spPr>
            <a:xfrm>
              <a:off x="6106" y="5016"/>
              <a:ext cx="2415" cy="61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+mj-lt"/>
                  <a:ea typeface="+mj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en-US" sz="1400">
                  <a:solidFill>
                    <a:schemeClr val="tx1">
                      <a:alpha val="25000"/>
                    </a:schemeClr>
                  </a:solidFill>
                </a:rPr>
                <a:t>cavity part</a:t>
              </a:r>
              <a:endParaRPr lang="en-US" altLang="en-US" sz="1400">
                <a:solidFill>
                  <a:schemeClr val="tx1">
                    <a:alpha val="25000"/>
                  </a:schemeClr>
                </a:solidFill>
              </a:endParaRPr>
            </a:p>
          </p:txBody>
        </p:sp>
        <p:sp>
          <p:nvSpPr>
            <p:cNvPr id="49" name="Subtitle 9"/>
            <p:cNvSpPr>
              <a:spLocks noGrp="true"/>
            </p:cNvSpPr>
            <p:nvPr/>
          </p:nvSpPr>
          <p:spPr>
            <a:xfrm>
              <a:off x="8900" y="5018"/>
              <a:ext cx="5950" cy="61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+mj-lt"/>
                  <a:ea typeface="+mj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en-US" sz="1400">
                  <a:solidFill>
                    <a:schemeClr val="tx1">
                      <a:alpha val="25000"/>
                    </a:schemeClr>
                  </a:solidFill>
                </a:rPr>
                <a:t>light-matter interactions</a:t>
              </a:r>
              <a:endParaRPr lang="en-US" altLang="en-US" sz="1400">
                <a:solidFill>
                  <a:schemeClr val="tx1">
                    <a:alpha val="25000"/>
                  </a:schemeClr>
                </a:solidFill>
              </a:endParaRPr>
            </a:p>
          </p:txBody>
        </p:sp>
        <p:sp>
          <p:nvSpPr>
            <p:cNvPr id="50" name="Left Brace 49"/>
            <p:cNvSpPr/>
            <p:nvPr/>
          </p:nvSpPr>
          <p:spPr>
            <a:xfrm rot="16200000">
              <a:off x="4581" y="3982"/>
              <a:ext cx="187" cy="2090"/>
            </a:xfrm>
            <a:prstGeom prst="leftBrac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Subtitle 9"/>
            <p:cNvSpPr>
              <a:spLocks noGrp="true"/>
            </p:cNvSpPr>
            <p:nvPr/>
          </p:nvSpPr>
          <p:spPr>
            <a:xfrm>
              <a:off x="3629" y="5017"/>
              <a:ext cx="2091" cy="619"/>
            </a:xfrm>
            <a:prstGeom prst="rect">
              <a:avLst/>
            </a:prstGeom>
          </p:spPr>
          <p:txBody>
            <a:bodyPr vert="horz" lIns="91440" tIns="45720" rIns="91440" bIns="45720" rtlCol="0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+mj-lt"/>
                  <a:ea typeface="+mj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en-US" sz="1300">
                  <a:solidFill>
                    <a:schemeClr val="tx1"/>
                  </a:solidFill>
                </a:rPr>
                <a:t>ground state</a:t>
              </a:r>
              <a:endParaRPr lang="en-US" altLang="en-US" sz="130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6489</Words>
  <Application>WPS Presentation</Application>
  <PresentationFormat>宽屏</PresentationFormat>
  <Paragraphs>411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5" baseType="lpstr">
      <vt:lpstr>Arial</vt:lpstr>
      <vt:lpstr>SimSun</vt:lpstr>
      <vt:lpstr>Wingdings</vt:lpstr>
      <vt:lpstr>DejaVu Math TeX Gyre</vt:lpstr>
      <vt:lpstr>Times New Roman</vt:lpstr>
      <vt:lpstr>MS Mincho</vt:lpstr>
      <vt:lpstr>URW Bookman</vt:lpstr>
      <vt:lpstr>Arial Black</vt:lpstr>
      <vt:lpstr>微软雅黑</vt:lpstr>
      <vt:lpstr>Arial Unicode MS</vt:lpstr>
      <vt:lpstr>SimSun</vt:lpstr>
      <vt:lpstr>C059</vt:lpstr>
      <vt:lpstr>FontAwesome</vt:lpstr>
      <vt:lpstr>Office Theme</vt:lpstr>
      <vt:lpstr>Molecular Dynamics Simulations of the Polariton Transport</vt:lpstr>
      <vt:lpstr>Acknowledgements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ilsokolo</dc:creator>
  <cp:lastModifiedBy>ilsokolo</cp:lastModifiedBy>
  <cp:revision>502</cp:revision>
  <dcterms:created xsi:type="dcterms:W3CDTF">2022-11-02T12:38:20Z</dcterms:created>
  <dcterms:modified xsi:type="dcterms:W3CDTF">2022-11-02T12:38:20Z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1033-11.1.0.10161</vt:lpwstr>
  </property>
</Properties>
</file>